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5" r:id="rId9"/>
    <p:sldId id="276" r:id="rId10"/>
    <p:sldId id="277" r:id="rId11"/>
    <p:sldId id="278" r:id="rId12"/>
    <p:sldId id="270" r:id="rId13"/>
    <p:sldId id="274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300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EE99B"/>
    <a:srgbClr val="ACDA8A"/>
    <a:srgbClr val="9DAF5D"/>
    <a:srgbClr val="339933"/>
    <a:srgbClr val="BABABA"/>
    <a:srgbClr val="DDDDD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e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image" Target="../media/image5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D1ACE-44A2-4BA6-A464-FB2C0F4CF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DE305-EBE4-4B4E-8B5D-7E78C5700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5CAF-B059-4823-8CCF-F400C7A86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BD68-D202-4507-B4AC-016771E4D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540EE-6301-422F-8CA2-F444922C5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6A489-7CD9-45BB-B3C9-3C228A25A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103CF-BFA7-45DF-A331-31B5484AC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2E3CF-BE2D-4736-A54C-6E390705E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8A499-DE44-4ABA-A341-E91F06F38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EF1AE-9550-487C-B6DB-D8AFD10C8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E76B2-07AC-49E4-92D5-F3E61EE9A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5BDE9-B6A9-44BB-AF10-B81F4C01D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68160-DA44-48CA-AF23-A96F3ED6E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93FD4-3385-4AB0-A278-5BBF4ACE3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6EE7E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33219D8-43D0-4634-B3A7-430889226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9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9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2903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3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3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3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3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4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4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4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4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97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97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2904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4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4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2904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05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05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9737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2905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5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6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2970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2906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06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97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97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2906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9712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2906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6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4" y="326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4" y="176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3" y="891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0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07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3" y="136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2907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6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7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8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9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0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gif"/><Relationship Id="rId4" Type="http://schemas.openxmlformats.org/officeDocument/2006/relationships/oleObject" Target="../embeddings/_________Microsoft_Office_Word_97_-_200312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6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_________Microsoft_Office_Word_97_-_200317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8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9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_________Microsoft_Office_Word_97_-_200320.doc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_________Microsoft_Office_Word_97_-_200324.doc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_________Microsoft_Office_Word_97_-_200325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1%80%D0%B8%D0%B2%D0%BE%D0%BB%D0%B8%D0%BD%D0%B5%D0%B9%D0%BD%D0%B0%D1%8F_%D1%82%D1%80%D0%B0%D0%BF%D0%B5%D1%86%D0%B8%D1%8F" TargetMode="External"/><Relationship Id="rId2" Type="http://schemas.openxmlformats.org/officeDocument/2006/relationships/hyperlink" Target="http://ru.wikipedia.org/wiki/%D0%9F%D0%BB%D0%BE%D1%89%D0%B0%D0%B4%D1%8C_%D1%84%D0%B8%D0%B3%D1%83%D1%80%D1%8B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4%D0%B8%D1%84%D1%84%D0%B5%D1%80%D0%B5%D0%BD%D1%86%D0%B8%D0%B0%D0%BB%D1%8C%D0%BD%D1%8B%D0%B5_%D1%83%D1%80%D0%B0%D0%B2%D0%BD%D0%B5%D0%BD%D0%B8%D1%8F" TargetMode="External"/><Relationship Id="rId5" Type="http://schemas.openxmlformats.org/officeDocument/2006/relationships/hyperlink" Target="http://ru.wikipedia.org/wiki/%D0%9F%D1%80%D0%BE%D0%B8%D0%B7%D0%B2%D0%BE%D0%B4%D0%BD%D0%B0%D1%8F_%D1%84%D1%83%D0%BD%D0%BA%D1%86%D0%B8%D0%B8" TargetMode="External"/><Relationship Id="rId4" Type="http://schemas.openxmlformats.org/officeDocument/2006/relationships/hyperlink" Target="http://ru.wikipedia.org/wiki/%D0%9E%D1%81%D0%BD%D0%BE%D0%B2%D0%BD%D0%B0%D1%8F_%D1%82%D0%B5%D0%BE%D1%80%D0%B5%D0%BC%D0%B0_%D0%B0%D0%BD%D0%B0%D0%BB%D0%B8%D0%B7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ABABA"/>
            </a:gs>
            <a:gs pos="100000">
              <a:srgbClr val="9DAF5D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295400"/>
            <a:ext cx="7924800" cy="28194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7030A0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6F6F6F"/>
                    </a:outerShdw>
                  </a:cont>
                  <a:effect ref="fillLine"/>
                </a:effectDag>
                <a:latin typeface="Tahoma" pitchFamily="34" charset="0"/>
              </a:rPr>
              <a:t>История возникновения интегрального исчисления. Интеграл и его применение.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7200" y="838200"/>
          <a:ext cx="8099425" cy="4162425"/>
        </p:xfrm>
        <a:graphic>
          <a:graphicData uri="http://schemas.openxmlformats.org/presentationml/2006/ole">
            <p:oleObj spid="_x0000_s6146" name="Документ" r:id="rId3" imgW="2332613" imgH="1197823" progId="Word.Document.8">
              <p:embed/>
            </p:oleObj>
          </a:graphicData>
        </a:graphic>
      </p:graphicFrame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/>
          <p:cNvGraphicFramePr>
            <a:graphicFrameLocks noGrp="1" noChangeAspect="1"/>
          </p:cNvGraphicFramePr>
          <p:nvPr/>
        </p:nvGraphicFramePr>
        <p:xfrm>
          <a:off x="304800" y="838200"/>
          <a:ext cx="7807325" cy="4429125"/>
        </p:xfrm>
        <a:graphic>
          <a:graphicData uri="http://schemas.openxmlformats.org/presentationml/2006/ole">
            <p:oleObj spid="_x0000_s7170" name="Документ" r:id="rId3" imgW="2789327" imgH="1583030" progId="Word.Document.8">
              <p:embed/>
            </p:oleObj>
          </a:graphicData>
        </a:graphic>
      </p:graphicFrame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152400"/>
            <a:ext cx="7391400" cy="1447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000" b="1" i="1" u="sng" kern="0" dirty="0">
                <a:latin typeface="+mj-lt"/>
                <a:ea typeface="+mj-ea"/>
                <a:cs typeface="+mj-cs"/>
              </a:rPr>
              <a:t>Таблица неопределенных интегралов</a:t>
            </a:r>
            <a:r>
              <a:rPr lang="ru-RU" sz="4400" kern="0" dirty="0"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8194" name="Object 1"/>
          <p:cNvGraphicFramePr>
            <a:graphicFrameLocks noGrp="1" noChangeAspect="1"/>
          </p:cNvGraphicFramePr>
          <p:nvPr/>
        </p:nvGraphicFramePr>
        <p:xfrm>
          <a:off x="457200" y="1828800"/>
          <a:ext cx="7696200" cy="3883025"/>
        </p:xfrm>
        <a:graphic>
          <a:graphicData uri="http://schemas.openxmlformats.org/presentationml/2006/ole">
            <p:oleObj spid="_x0000_s8194" name="Документ" r:id="rId3" imgW="3358329" imgH="1693558" progId="Word.Document.8">
              <p:embed/>
            </p:oleObj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04800" y="914400"/>
          <a:ext cx="8113713" cy="4724400"/>
        </p:xfrm>
        <a:graphic>
          <a:graphicData uri="http://schemas.openxmlformats.org/presentationml/2006/ole">
            <p:oleObj spid="_x0000_s9218" name="Документ" r:id="rId3" imgW="3865904" imgH="2250877" progId="Word.Document.8">
              <p:embed/>
            </p:oleObj>
          </a:graphicData>
        </a:graphic>
      </p:graphicFrame>
    </p:spTree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0"/>
            <a:ext cx="5181600" cy="944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400" b="1" i="1" kern="0">
                <a:latin typeface="+mj-lt"/>
                <a:ea typeface="+mj-ea"/>
                <a:cs typeface="+mj-cs"/>
              </a:rPr>
              <a:t>Примеры</a:t>
            </a:r>
            <a:endParaRPr lang="ru-RU" sz="4400" b="1" i="1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1000" y="1066800"/>
          <a:ext cx="7394575" cy="4648200"/>
        </p:xfrm>
        <a:graphic>
          <a:graphicData uri="http://schemas.openxmlformats.org/presentationml/2006/ole">
            <p:oleObj spid="_x0000_s10242" name="Документ" r:id="rId3" imgW="2726654" imgH="1714257" progId="Word.Document.8">
              <p:embed/>
            </p:oleObj>
          </a:graphicData>
        </a:graphic>
      </p:graphicFrame>
      <p:pic>
        <p:nvPicPr>
          <p:cNvPr id="10244" name="Picture 4" descr="http://animashky.ru/flist/obludi/47/13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876800"/>
            <a:ext cx="25146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7010400" cy="1477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000" b="1" i="1" u="sng" kern="0" dirty="0">
                <a:latin typeface="+mj-lt"/>
                <a:ea typeface="+mj-ea"/>
                <a:cs typeface="+mj-cs"/>
              </a:rPr>
              <a:t>Независимость от вида переменной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295400" y="1981200"/>
          <a:ext cx="6877050" cy="4876800"/>
        </p:xfrm>
        <a:graphic>
          <a:graphicData uri="http://schemas.openxmlformats.org/presentationml/2006/ole">
            <p:oleObj spid="_x0000_s11266" name="Документ" r:id="rId3" imgW="2686130" imgH="1954069" progId="Word.Document.8">
              <p:embed/>
            </p:oleObj>
          </a:graphicData>
        </a:graphic>
      </p:graphicFrame>
    </p:spTree>
  </p:cSld>
  <p:clrMapOvr>
    <a:masterClrMapping/>
  </p:clrMapOvr>
  <p:transition>
    <p:pull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4191000" cy="8683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400" kern="0">
                <a:latin typeface="+mj-lt"/>
                <a:ea typeface="+mj-ea"/>
                <a:cs typeface="+mj-cs"/>
              </a:rPr>
              <a:t>Пример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7620000" cy="27432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3200" kern="0">
                <a:latin typeface="+mn-lt"/>
                <a:cs typeface="+mn-cs"/>
              </a:rPr>
              <a:t>    Вычислим</a:t>
            </a: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071688" y="3071813"/>
          <a:ext cx="5394325" cy="1047750"/>
        </p:xfrm>
        <a:graphic>
          <a:graphicData uri="http://schemas.openxmlformats.org/presentationml/2006/ole">
            <p:oleObj spid="_x0000_s12290" name="Формула" r:id="rId3" imgW="2019240" imgH="393480" progId="Equation.3">
              <p:embed/>
            </p:oleObj>
          </a:graphicData>
        </a:graphic>
      </p:graphicFrame>
      <p:pic>
        <p:nvPicPr>
          <p:cNvPr id="12293" name="Picture 4" descr="http://animashky.ru/flist/obludi/47/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4724400"/>
            <a:ext cx="24384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143000" y="1600200"/>
            <a:ext cx="6858000" cy="3505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ru-RU" sz="4400" b="1" i="1" kern="0" dirty="0"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ru-RU" sz="4400" b="1" i="1" kern="0" dirty="0">
                <a:latin typeface="+mj-lt"/>
                <a:ea typeface="+mj-ea"/>
                <a:cs typeface="+mj-cs"/>
              </a:rPr>
              <a:t>Методы интегрирования</a:t>
            </a:r>
          </a:p>
        </p:txBody>
      </p:sp>
      <p:pic>
        <p:nvPicPr>
          <p:cNvPr id="35843" name="Picture 2" descr="http://animashky.ru/flist/obludi/47/12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16764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7086600" cy="9445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3600" i="1" u="sng" kern="0">
                <a:latin typeface="+mj-lt"/>
                <a:ea typeface="+mj-ea"/>
                <a:cs typeface="+mj-cs"/>
              </a:rPr>
              <a:t>Интегрирование по частям</a:t>
            </a:r>
            <a:endParaRPr lang="ru-RU" sz="3600" i="1" u="sng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314" name="Object 2"/>
          <p:cNvGraphicFramePr>
            <a:graphicFrameLocks noGrp="1" noChangeAspect="1"/>
          </p:cNvGraphicFramePr>
          <p:nvPr/>
        </p:nvGraphicFramePr>
        <p:xfrm>
          <a:off x="914400" y="1371600"/>
          <a:ext cx="7581900" cy="4894263"/>
        </p:xfrm>
        <a:graphic>
          <a:graphicData uri="http://schemas.openxmlformats.org/presentationml/2006/ole">
            <p:oleObj spid="_x0000_s13314" name="Документ" r:id="rId3" imgW="3690353" imgH="2382905" progId="Word.Document.8">
              <p:embed/>
            </p:oleObj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4114800" cy="6397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000" b="1" i="1" u="sng" kern="0">
                <a:latin typeface="+mj-lt"/>
                <a:ea typeface="+mj-ea"/>
                <a:cs typeface="+mj-cs"/>
              </a:rPr>
              <a:t>Примеры</a:t>
            </a:r>
          </a:p>
        </p:txBody>
      </p:sp>
      <p:graphicFrame>
        <p:nvGraphicFramePr>
          <p:cNvPr id="14338" name="Object 2"/>
          <p:cNvGraphicFramePr>
            <a:graphicFrameLocks noGrp="1" noChangeAspect="1"/>
          </p:cNvGraphicFramePr>
          <p:nvPr/>
        </p:nvGraphicFramePr>
        <p:xfrm>
          <a:off x="381000" y="1143000"/>
          <a:ext cx="5257800" cy="2136775"/>
        </p:xfrm>
        <a:graphic>
          <a:graphicData uri="http://schemas.openxmlformats.org/presentationml/2006/ole">
            <p:oleObj spid="_x0000_s14338" name="Документ" r:id="rId3" imgW="2253755" imgH="915708" progId="Word.Document.8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362200" y="3505200"/>
          <a:ext cx="5802313" cy="3602038"/>
        </p:xfrm>
        <a:graphic>
          <a:graphicData uri="http://schemas.openxmlformats.org/presentationml/2006/ole">
            <p:oleObj spid="_x0000_s14339" name="Документ" r:id="rId4" imgW="2658622" imgH="1651005" progId="Word.Document.8">
              <p:embed/>
            </p:oleObj>
          </a:graphicData>
        </a:graphic>
      </p:graphicFrame>
      <p:pic>
        <p:nvPicPr>
          <p:cNvPr id="14341" name="Picture 5" descr="http://animashky.ru/flist/obludi/47/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1752600"/>
            <a:ext cx="18288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58000" cy="1219200"/>
          </a:xfrm>
        </p:spPr>
        <p:txBody>
          <a:bodyPr/>
          <a:lstStyle/>
          <a:p>
            <a:pPr>
              <a:defRPr/>
            </a:pPr>
            <a:r>
              <a:rPr lang="ru-RU" sz="3600" b="1" i="1" dirty="0" smtClean="0">
                <a:solidFill>
                  <a:srgbClr val="7030A0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6F6F6F"/>
                    </a:outerShdw>
                  </a:cont>
                  <a:effect ref="fillLine"/>
                </a:effectDag>
                <a:latin typeface="Tahoma" pitchFamily="34" charset="0"/>
              </a:rPr>
              <a:t>История возникновения интегрального исчисления</a:t>
            </a:r>
            <a:endParaRPr lang="ru-RU" sz="3600" dirty="0" smtClean="0"/>
          </a:p>
        </p:txBody>
      </p:sp>
      <p:sp>
        <p:nvSpPr>
          <p:cNvPr id="32771" name="Прямоугольник 5"/>
          <p:cNvSpPr>
            <a:spLocks noChangeArrowheads="1"/>
          </p:cNvSpPr>
          <p:nvPr/>
        </p:nvSpPr>
        <p:spPr bwMode="auto">
          <a:xfrm>
            <a:off x="457200" y="1447800"/>
            <a:ext cx="8077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Символ введен Лейбницем (1675 г.). Этот знак является изменением латинской буквы S (первой буквы слова сумма). Само слово </a:t>
            </a:r>
            <a:r>
              <a:rPr lang="ru-RU" sz="2400" dirty="0" smtClean="0"/>
              <a:t>«интеграл» </a:t>
            </a:r>
            <a:r>
              <a:rPr lang="ru-RU" sz="2400" dirty="0"/>
              <a:t>придумал Я. Бернулли (1690 г.). Вероятно, оно происходит от латинского </a:t>
            </a:r>
            <a:r>
              <a:rPr lang="ru-RU" sz="2400" dirty="0" err="1"/>
              <a:t>integero</a:t>
            </a:r>
            <a:r>
              <a:rPr lang="ru-RU" sz="2400" dirty="0"/>
              <a:t>, которое переводится как приводить в прежнее состояние, восстанавливать. Возможно происхождение слова </a:t>
            </a:r>
            <a:r>
              <a:rPr lang="ru-RU" sz="2400" dirty="0" smtClean="0"/>
              <a:t>иное</a:t>
            </a:r>
            <a:r>
              <a:rPr lang="ru-RU" sz="2400" dirty="0"/>
              <a:t>: слово </a:t>
            </a:r>
            <a:r>
              <a:rPr lang="ru-RU" sz="2400" dirty="0" err="1"/>
              <a:t>integer</a:t>
            </a:r>
            <a:r>
              <a:rPr lang="ru-RU" sz="2400" dirty="0"/>
              <a:t> означает целый. </a:t>
            </a:r>
          </a:p>
          <a:p>
            <a:r>
              <a:rPr lang="ru-RU" sz="2400" dirty="0"/>
              <a:t>Тогда же , в 1696г., появилось и название новой ветви математики - интегральное исчисление (</a:t>
            </a:r>
            <a:r>
              <a:rPr lang="ru-RU" sz="2400" dirty="0" err="1"/>
              <a:t>calculus</a:t>
            </a:r>
            <a:r>
              <a:rPr lang="ru-RU" sz="2400" dirty="0"/>
              <a:t> </a:t>
            </a:r>
            <a:r>
              <a:rPr lang="ru-RU" sz="2400" dirty="0" err="1"/>
              <a:t>integralis</a:t>
            </a:r>
            <a:r>
              <a:rPr lang="ru-RU" sz="2400" dirty="0"/>
              <a:t>), которое ввел И. Бернулли. 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3400" y="152400"/>
            <a:ext cx="6705600" cy="1554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000" b="1" i="1" u="sng" kern="0" dirty="0">
                <a:latin typeface="+mj-lt"/>
                <a:ea typeface="+mj-ea"/>
                <a:cs typeface="+mj-cs"/>
              </a:rPr>
              <a:t>Метод замены переменной</a:t>
            </a:r>
          </a:p>
        </p:txBody>
      </p:sp>
      <p:graphicFrame>
        <p:nvGraphicFramePr>
          <p:cNvPr id="15362" name="Object 1"/>
          <p:cNvGraphicFramePr>
            <a:graphicFrameLocks noChangeAspect="1"/>
          </p:cNvGraphicFramePr>
          <p:nvPr/>
        </p:nvGraphicFramePr>
        <p:xfrm>
          <a:off x="1371600" y="1752600"/>
          <a:ext cx="6929438" cy="4538663"/>
        </p:xfrm>
        <a:graphic>
          <a:graphicData uri="http://schemas.openxmlformats.org/presentationml/2006/ole">
            <p:oleObj spid="_x0000_s15362" name="Документ" r:id="rId3" imgW="2709376" imgH="1774633" progId="Word.Document.8">
              <p:embed/>
            </p:oleObj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7620000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2800" b="1" i="1" u="sng" kern="0">
                <a:latin typeface="+mj-lt"/>
                <a:ea typeface="+mj-ea"/>
                <a:cs typeface="+mj-cs"/>
              </a:rPr>
              <a:t>Интегрирование функций, содержащих квадратный</a:t>
            </a:r>
            <a:r>
              <a:rPr lang="en-US" sz="2800" b="1" i="1" u="sng" kern="0">
                <a:latin typeface="+mj-lt"/>
                <a:ea typeface="+mj-ea"/>
                <a:cs typeface="+mj-cs"/>
              </a:rPr>
              <a:t> </a:t>
            </a:r>
            <a:r>
              <a:rPr lang="ru-RU" sz="2800" b="1" i="1" u="sng" kern="0">
                <a:latin typeface="+mj-lt"/>
                <a:ea typeface="+mj-ea"/>
                <a:cs typeface="+mj-cs"/>
              </a:rPr>
              <a:t>трехчлен</a:t>
            </a:r>
            <a:endParaRPr lang="ru-RU" sz="2800" b="1" i="1" u="sng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33400" y="1600200"/>
          <a:ext cx="7331075" cy="3979863"/>
        </p:xfrm>
        <a:graphic>
          <a:graphicData uri="http://schemas.openxmlformats.org/presentationml/2006/ole">
            <p:oleObj spid="_x0000_s16386" name="Документ" r:id="rId3" imgW="2406248" imgH="1307076" progId="Word.Document.8">
              <p:embed/>
            </p:oleObj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4038600" cy="715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3500" b="1" i="1" u="sng" kern="0">
                <a:latin typeface="+mj-lt"/>
                <a:ea typeface="+mj-ea"/>
                <a:cs typeface="+mj-cs"/>
              </a:rPr>
              <a:t>Пример</a:t>
            </a:r>
            <a:endParaRPr lang="ru-RU" sz="3500" b="1" i="1" u="sng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90600" y="1219200"/>
          <a:ext cx="8016875" cy="5392738"/>
        </p:xfrm>
        <a:graphic>
          <a:graphicData uri="http://schemas.openxmlformats.org/presentationml/2006/ole">
            <p:oleObj spid="_x0000_s17410" name="Документ" r:id="rId3" imgW="3623289" imgH="2436915" progId="Word.Document.8">
              <p:embed/>
            </p:oleObj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Заголовок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400800" cy="1066800"/>
          </a:xfrm>
        </p:spPr>
        <p:txBody>
          <a:bodyPr/>
          <a:lstStyle/>
          <a:p>
            <a:r>
              <a:rPr lang="ru-RU" b="1" smtClean="0"/>
              <a:t>Определённый интегра́л</a:t>
            </a:r>
            <a:r>
              <a:rPr lang="ru-RU" smtClean="0"/>
              <a:t> </a:t>
            </a:r>
          </a:p>
        </p:txBody>
      </p:sp>
      <p:graphicFrame>
        <p:nvGraphicFramePr>
          <p:cNvPr id="18434" name="Объект 3"/>
          <p:cNvGraphicFramePr>
            <a:graphicFrameLocks noGrp="1" noChangeAspect="1"/>
          </p:cNvGraphicFramePr>
          <p:nvPr/>
        </p:nvGraphicFramePr>
        <p:xfrm>
          <a:off x="304800" y="1219200"/>
          <a:ext cx="6953250" cy="4137025"/>
        </p:xfrm>
        <a:graphic>
          <a:graphicData uri="http://schemas.openxmlformats.org/presentationml/2006/ole">
            <p:oleObj spid="_x0000_s18434" name="Документ" r:id="rId3" imgW="2999139" imgH="1783977" progId="Word.Document.8">
              <p:embed/>
            </p:oleObj>
          </a:graphicData>
        </a:graphic>
      </p:graphicFrame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3886200" y="4343400"/>
          <a:ext cx="4648200" cy="2281238"/>
        </p:xfrm>
        <a:graphic>
          <a:graphicData uri="http://schemas.openxmlformats.org/presentationml/2006/ole">
            <p:oleObj spid="_x0000_s18435" name="Документ" r:id="rId4" imgW="1944053" imgH="953802" progId="Word.Document.8">
              <p:embed/>
            </p:oleObj>
          </a:graphicData>
        </a:graphic>
      </p:graphicFrame>
    </p:spTree>
  </p:cSld>
  <p:clrMapOvr>
    <a:masterClrMapping/>
  </p:clrMapOvr>
  <p:transition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. 2"/>
          <p:cNvSpPr txBox="1">
            <a:spLocks noChangeArrowheads="1"/>
          </p:cNvSpPr>
          <p:nvPr/>
        </p:nvSpPr>
        <p:spPr bwMode="auto">
          <a:xfrm>
            <a:off x="457200" y="274638"/>
            <a:ext cx="7010400" cy="1096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i="1" u="sng" kern="0">
                <a:latin typeface="+mj-lt"/>
                <a:ea typeface="+mj-ea"/>
                <a:cs typeface="+mj-cs"/>
              </a:rPr>
              <a:t>Теорема о существовании определенного интеграла</a:t>
            </a:r>
            <a:endParaRPr lang="ru-RU" sz="3600" b="1" i="1" u="sng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458" name="Объект 3"/>
          <p:cNvGraphicFramePr>
            <a:graphicFrameLocks noChangeAspect="1"/>
          </p:cNvGraphicFramePr>
          <p:nvPr/>
        </p:nvGraphicFramePr>
        <p:xfrm>
          <a:off x="984250" y="1892300"/>
          <a:ext cx="7024688" cy="3913188"/>
        </p:xfrm>
        <a:graphic>
          <a:graphicData uri="http://schemas.openxmlformats.org/presentationml/2006/ole">
            <p:oleObj spid="_x0000_s19458" name="Документ" r:id="rId3" imgW="2253755" imgH="1254965" progId="Word.Document.8">
              <p:embed/>
            </p:oleObj>
          </a:graphicData>
        </a:graphic>
      </p:graphicFrame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. 2"/>
          <p:cNvSpPr txBox="1">
            <a:spLocks noChangeArrowheads="1"/>
          </p:cNvSpPr>
          <p:nvPr/>
        </p:nvSpPr>
        <p:spPr bwMode="auto">
          <a:xfrm>
            <a:off x="457200" y="274638"/>
            <a:ext cx="6553200" cy="1173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i="1" u="sng" kern="0">
                <a:latin typeface="+mj-lt"/>
                <a:ea typeface="+mj-ea"/>
                <a:cs typeface="+mj-cs"/>
              </a:rPr>
              <a:t>Свойства определенного интеграла</a:t>
            </a:r>
            <a:r>
              <a:rPr lang="ru-RU" sz="4400" kern="0">
                <a:latin typeface="+mj-lt"/>
                <a:ea typeface="+mj-ea"/>
                <a:cs typeface="+mj-cs"/>
              </a:rPr>
              <a:t> </a:t>
            </a:r>
            <a:endParaRPr lang="ru-RU" sz="4400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482" name="Объект 3"/>
          <p:cNvGraphicFramePr>
            <a:graphicFrameLocks noChangeAspect="1"/>
          </p:cNvGraphicFramePr>
          <p:nvPr/>
        </p:nvGraphicFramePr>
        <p:xfrm>
          <a:off x="228600" y="1524000"/>
          <a:ext cx="6594475" cy="4495800"/>
        </p:xfrm>
        <a:graphic>
          <a:graphicData uri="http://schemas.openxmlformats.org/presentationml/2006/ole">
            <p:oleObj spid="_x0000_s20482" name="Документ" r:id="rId3" imgW="2433342" imgH="1658996" progId="Word.Document.8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214813" y="1828800"/>
          <a:ext cx="4929187" cy="2438400"/>
        </p:xfrm>
        <a:graphic>
          <a:graphicData uri="http://schemas.openxmlformats.org/presentationml/2006/ole">
            <p:oleObj spid="_x0000_s20483" name="Документ" r:id="rId4" imgW="2249385" imgH="1112965" progId="Word.Document.8">
              <p:embed/>
            </p:oleObj>
          </a:graphicData>
        </a:graphic>
      </p:graphicFrame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81600" cy="715962"/>
          </a:xfrm>
          <a:solidFill>
            <a:srgbClr val="FFFFFF"/>
          </a:solidFill>
        </p:spPr>
        <p:txBody>
          <a:bodyPr anchor="t"/>
          <a:lstStyle/>
          <a:p>
            <a:pPr eaLnBrk="1" hangingPunct="1"/>
            <a:r>
              <a:rPr lang="ru-RU" sz="3600" b="1" i="1" u="sng" smtClean="0"/>
              <a:t>Теорема о среднем</a:t>
            </a:r>
          </a:p>
        </p:txBody>
      </p:sp>
      <p:sp>
        <p:nvSpPr>
          <p:cNvPr id="5" name="Прямоуг.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Если функция непрерывна на          </a:t>
            </a:r>
            <a:r>
              <a:rPr lang="en-US" sz="3200" kern="0" dirty="0">
                <a:latin typeface="+mn-lt"/>
                <a:cs typeface="+mn-cs"/>
              </a:rPr>
              <a:t> </a:t>
            </a:r>
            <a:r>
              <a:rPr lang="ru-RU" sz="3200" kern="0" dirty="0">
                <a:latin typeface="+mn-lt"/>
                <a:cs typeface="+mn-cs"/>
              </a:rPr>
              <a:t>то существует такая точка                      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что </a:t>
            </a:r>
          </a:p>
        </p:txBody>
      </p:sp>
      <p:graphicFrame>
        <p:nvGraphicFramePr>
          <p:cNvPr id="21506" name="Объект 31"/>
          <p:cNvGraphicFramePr>
            <a:graphicFrameLocks noChangeAspect="1"/>
          </p:cNvGraphicFramePr>
          <p:nvPr/>
        </p:nvGraphicFramePr>
        <p:xfrm>
          <a:off x="6858000" y="1600200"/>
          <a:ext cx="1152525" cy="604838"/>
        </p:xfrm>
        <a:graphic>
          <a:graphicData uri="http://schemas.openxmlformats.org/presentationml/2006/ole">
            <p:oleObj spid="_x0000_s21506" name="Формула" r:id="rId3" imgW="380835" imgH="203112" progId="Equation.3">
              <p:embed/>
            </p:oleObj>
          </a:graphicData>
        </a:graphic>
      </p:graphicFrame>
      <p:graphicFrame>
        <p:nvGraphicFramePr>
          <p:cNvPr id="21507" name="Объект 4"/>
          <p:cNvGraphicFramePr>
            <a:graphicFrameLocks noChangeAspect="1"/>
          </p:cNvGraphicFramePr>
          <p:nvPr/>
        </p:nvGraphicFramePr>
        <p:xfrm>
          <a:off x="5580063" y="2060575"/>
          <a:ext cx="2016125" cy="650875"/>
        </p:xfrm>
        <a:graphic>
          <a:graphicData uri="http://schemas.openxmlformats.org/presentationml/2006/ole">
            <p:oleObj spid="_x0000_s21507" name="Формула" r:id="rId4" imgW="622030" imgH="203112" progId="Equation.3">
              <p:embed/>
            </p:oleObj>
          </a:graphicData>
        </a:graphic>
      </p:graphicFrame>
      <p:graphicFrame>
        <p:nvGraphicFramePr>
          <p:cNvPr id="21508" name="Объект 6"/>
          <p:cNvGraphicFramePr>
            <a:graphicFrameLocks noChangeAspect="1"/>
          </p:cNvGraphicFramePr>
          <p:nvPr/>
        </p:nvGraphicFramePr>
        <p:xfrm>
          <a:off x="1908175" y="2420938"/>
          <a:ext cx="3673475" cy="1209675"/>
        </p:xfrm>
        <a:graphic>
          <a:graphicData uri="http://schemas.openxmlformats.org/presentationml/2006/ole">
            <p:oleObj spid="_x0000_s21508" name="Формула" r:id="rId5" imgW="1473200" imgH="482600" progId="Equation.3">
              <p:embed/>
            </p:oleObj>
          </a:graphicData>
        </a:graphic>
      </p:graphicFrame>
      <p:sp>
        <p:nvSpPr>
          <p:cNvPr id="21515" name="Линия 8"/>
          <p:cNvSpPr>
            <a:spLocks noChangeShapeType="1"/>
          </p:cNvSpPr>
          <p:nvPr/>
        </p:nvSpPr>
        <p:spPr bwMode="auto">
          <a:xfrm flipV="1">
            <a:off x="1763713" y="3357563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Линия 9"/>
          <p:cNvSpPr>
            <a:spLocks noChangeShapeType="1"/>
          </p:cNvSpPr>
          <p:nvPr/>
        </p:nvSpPr>
        <p:spPr bwMode="auto">
          <a:xfrm>
            <a:off x="1116013" y="5734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Полилиния 10"/>
          <p:cNvSpPr>
            <a:spLocks/>
          </p:cNvSpPr>
          <p:nvPr/>
        </p:nvSpPr>
        <p:spPr bwMode="auto">
          <a:xfrm>
            <a:off x="2339975" y="4138613"/>
            <a:ext cx="2952750" cy="1162050"/>
          </a:xfrm>
          <a:custGeom>
            <a:avLst/>
            <a:gdLst>
              <a:gd name="T0" fmla="*/ 0 w 1860"/>
              <a:gd name="T1" fmla="*/ 2147483647 h 732"/>
              <a:gd name="T2" fmla="*/ 2147483647 w 1860"/>
              <a:gd name="T3" fmla="*/ 2147483647 h 732"/>
              <a:gd name="T4" fmla="*/ 2147483647 w 1860"/>
              <a:gd name="T5" fmla="*/ 2147483647 h 732"/>
              <a:gd name="T6" fmla="*/ 2147483647 w 1860"/>
              <a:gd name="T7" fmla="*/ 2147483647 h 732"/>
              <a:gd name="T8" fmla="*/ 2147483647 w 1860"/>
              <a:gd name="T9" fmla="*/ 2147483647 h 732"/>
              <a:gd name="T10" fmla="*/ 2147483647 w 1860"/>
              <a:gd name="T11" fmla="*/ 2147483647 h 732"/>
              <a:gd name="T12" fmla="*/ 2147483647 w 1860"/>
              <a:gd name="T13" fmla="*/ 2147483647 h 7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0"/>
              <a:gd name="T22" fmla="*/ 0 h 732"/>
              <a:gd name="T23" fmla="*/ 1860 w 1860"/>
              <a:gd name="T24" fmla="*/ 732 h 7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0" h="732">
                <a:moveTo>
                  <a:pt x="0" y="732"/>
                </a:moveTo>
                <a:cubicBezTo>
                  <a:pt x="102" y="554"/>
                  <a:pt x="204" y="377"/>
                  <a:pt x="317" y="279"/>
                </a:cubicBezTo>
                <a:cubicBezTo>
                  <a:pt x="430" y="181"/>
                  <a:pt x="559" y="181"/>
                  <a:pt x="680" y="143"/>
                </a:cubicBezTo>
                <a:cubicBezTo>
                  <a:pt x="801" y="105"/>
                  <a:pt x="937" y="75"/>
                  <a:pt x="1043" y="52"/>
                </a:cubicBezTo>
                <a:cubicBezTo>
                  <a:pt x="1149" y="29"/>
                  <a:pt x="1209" y="14"/>
                  <a:pt x="1315" y="7"/>
                </a:cubicBezTo>
                <a:cubicBezTo>
                  <a:pt x="1421" y="0"/>
                  <a:pt x="1587" y="7"/>
                  <a:pt x="1678" y="7"/>
                </a:cubicBezTo>
                <a:cubicBezTo>
                  <a:pt x="1769" y="7"/>
                  <a:pt x="1814" y="7"/>
                  <a:pt x="1860" y="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Линия 13"/>
          <p:cNvSpPr>
            <a:spLocks noChangeShapeType="1"/>
          </p:cNvSpPr>
          <p:nvPr/>
        </p:nvSpPr>
        <p:spPr bwMode="auto">
          <a:xfrm flipV="1">
            <a:off x="5292725" y="414972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Линия 17"/>
          <p:cNvSpPr>
            <a:spLocks noChangeShapeType="1"/>
          </p:cNvSpPr>
          <p:nvPr/>
        </p:nvSpPr>
        <p:spPr bwMode="auto">
          <a:xfrm flipV="1">
            <a:off x="3635375" y="436562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Линия 20"/>
          <p:cNvSpPr>
            <a:spLocks noChangeShapeType="1"/>
          </p:cNvSpPr>
          <p:nvPr/>
        </p:nvSpPr>
        <p:spPr bwMode="auto">
          <a:xfrm>
            <a:off x="2357438" y="4214813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1509" name="Объект 21"/>
          <p:cNvGraphicFramePr>
            <a:graphicFrameLocks noChangeAspect="1"/>
          </p:cNvGraphicFramePr>
          <p:nvPr/>
        </p:nvGraphicFramePr>
        <p:xfrm>
          <a:off x="3492500" y="5661025"/>
          <a:ext cx="257175" cy="415925"/>
        </p:xfrm>
        <a:graphic>
          <a:graphicData uri="http://schemas.openxmlformats.org/presentationml/2006/ole">
            <p:oleObj spid="_x0000_s21509" name="Формула" r:id="rId6" imgW="126835" imgH="202936" progId="Equation.3">
              <p:embed/>
            </p:oleObj>
          </a:graphicData>
        </a:graphic>
      </p:graphicFrame>
      <p:graphicFrame>
        <p:nvGraphicFramePr>
          <p:cNvPr id="21510" name="Объект 23"/>
          <p:cNvGraphicFramePr>
            <a:graphicFrameLocks noChangeAspect="1"/>
          </p:cNvGraphicFramePr>
          <p:nvPr/>
        </p:nvGraphicFramePr>
        <p:xfrm>
          <a:off x="4500563" y="3752850"/>
          <a:ext cx="1150937" cy="396875"/>
        </p:xfrm>
        <a:graphic>
          <a:graphicData uri="http://schemas.openxmlformats.org/presentationml/2006/ole">
            <p:oleObj spid="_x0000_s21510" name="Формула" r:id="rId7" imgW="583947" imgH="203112" progId="Equation.3">
              <p:embed/>
            </p:oleObj>
          </a:graphicData>
        </a:graphic>
      </p:graphicFrame>
      <p:graphicFrame>
        <p:nvGraphicFramePr>
          <p:cNvPr id="21511" name="Объект 25"/>
          <p:cNvGraphicFramePr>
            <a:graphicFrameLocks noChangeAspect="1"/>
          </p:cNvGraphicFramePr>
          <p:nvPr/>
        </p:nvGraphicFramePr>
        <p:xfrm>
          <a:off x="2195513" y="5662613"/>
          <a:ext cx="311150" cy="358775"/>
        </p:xfrm>
        <a:graphic>
          <a:graphicData uri="http://schemas.openxmlformats.org/presentationml/2006/ole">
            <p:oleObj spid="_x0000_s21511" name="Формула" r:id="rId8" imgW="126835" imgH="139518" progId="Equation.3">
              <p:embed/>
            </p:oleObj>
          </a:graphicData>
        </a:graphic>
      </p:graphicFrame>
      <p:graphicFrame>
        <p:nvGraphicFramePr>
          <p:cNvPr id="21512" name="Объект 27"/>
          <p:cNvGraphicFramePr>
            <a:graphicFrameLocks noChangeAspect="1"/>
          </p:cNvGraphicFramePr>
          <p:nvPr/>
        </p:nvGraphicFramePr>
        <p:xfrm>
          <a:off x="5219700" y="5661025"/>
          <a:ext cx="271463" cy="396875"/>
        </p:xfrm>
        <a:graphic>
          <a:graphicData uri="http://schemas.openxmlformats.org/presentationml/2006/ole">
            <p:oleObj spid="_x0000_s21512" name="Формула" r:id="rId9" imgW="126725" imgH="177415" progId="Equation.3">
              <p:embed/>
            </p:oleObj>
          </a:graphicData>
        </a:graphic>
      </p:graphicFrame>
      <p:sp>
        <p:nvSpPr>
          <p:cNvPr id="21521" name="Линия 35"/>
          <p:cNvSpPr>
            <a:spLocks noChangeShapeType="1"/>
          </p:cNvSpPr>
          <p:nvPr/>
        </p:nvSpPr>
        <p:spPr bwMode="auto">
          <a:xfrm>
            <a:off x="2411413" y="4292600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. 2"/>
          <p:cNvSpPr txBox="1">
            <a:spLocks noChangeArrowheads="1"/>
          </p:cNvSpPr>
          <p:nvPr/>
        </p:nvSpPr>
        <p:spPr bwMode="auto">
          <a:xfrm>
            <a:off x="457200" y="274638"/>
            <a:ext cx="6858000" cy="1173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i="1" u="sng" kern="0">
                <a:latin typeface="+mj-lt"/>
                <a:ea typeface="+mj-ea"/>
                <a:cs typeface="+mj-cs"/>
              </a:rPr>
              <a:t>Вычисление определенного интеграла</a:t>
            </a:r>
            <a:r>
              <a:rPr lang="ru-RU" sz="4400" kern="0">
                <a:latin typeface="+mj-lt"/>
                <a:ea typeface="+mj-ea"/>
                <a:cs typeface="+mj-cs"/>
              </a:rPr>
              <a:t> </a:t>
            </a:r>
            <a:endParaRPr lang="ru-RU" sz="4400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530" name="Объект 3"/>
          <p:cNvGraphicFramePr>
            <a:graphicFrameLocks noChangeAspect="1"/>
          </p:cNvGraphicFramePr>
          <p:nvPr/>
        </p:nvGraphicFramePr>
        <p:xfrm>
          <a:off x="838200" y="1371600"/>
          <a:ext cx="7434263" cy="4165600"/>
        </p:xfrm>
        <a:graphic>
          <a:graphicData uri="http://schemas.openxmlformats.org/presentationml/2006/ole">
            <p:oleObj spid="_x0000_s22530" name="Документ" r:id="rId3" imgW="2596350" imgH="1454423" progId="Word.Document.8">
              <p:embed/>
            </p:oleObj>
          </a:graphicData>
        </a:graphic>
      </p:graphicFrame>
    </p:spTree>
  </p:cSld>
  <p:clrMapOvr>
    <a:masterClrMapping/>
  </p:clrMapOvr>
  <p:transition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. 2"/>
          <p:cNvSpPr txBox="1">
            <a:spLocks noChangeArrowheads="1"/>
          </p:cNvSpPr>
          <p:nvPr/>
        </p:nvSpPr>
        <p:spPr bwMode="auto">
          <a:xfrm>
            <a:off x="457200" y="274638"/>
            <a:ext cx="4419600" cy="5635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i="1" u="sng" kern="0">
                <a:latin typeface="+mj-lt"/>
                <a:ea typeface="+mj-ea"/>
                <a:cs typeface="+mj-cs"/>
              </a:rPr>
              <a:t>Пример</a:t>
            </a:r>
          </a:p>
        </p:txBody>
      </p:sp>
      <p:graphicFrame>
        <p:nvGraphicFramePr>
          <p:cNvPr id="23554" name="Объект 4"/>
          <p:cNvGraphicFramePr>
            <a:graphicFrameLocks noChangeAspect="1"/>
          </p:cNvGraphicFramePr>
          <p:nvPr/>
        </p:nvGraphicFramePr>
        <p:xfrm>
          <a:off x="3132138" y="1196975"/>
          <a:ext cx="1366837" cy="1336675"/>
        </p:xfrm>
        <a:graphic>
          <a:graphicData uri="http://schemas.openxmlformats.org/presentationml/2006/ole">
            <p:oleObj spid="_x0000_s23554" name="Формула" r:id="rId3" imgW="431613" imgH="418918" progId="Equation.3">
              <p:embed/>
            </p:oleObj>
          </a:graphicData>
        </a:graphic>
      </p:graphicFrame>
      <p:graphicFrame>
        <p:nvGraphicFramePr>
          <p:cNvPr id="23555" name="Объект 6"/>
          <p:cNvGraphicFramePr>
            <a:graphicFrameLocks noChangeAspect="1"/>
          </p:cNvGraphicFramePr>
          <p:nvPr/>
        </p:nvGraphicFramePr>
        <p:xfrm>
          <a:off x="457200" y="2362200"/>
          <a:ext cx="7991475" cy="1574800"/>
        </p:xfrm>
        <a:graphic>
          <a:graphicData uri="http://schemas.openxmlformats.org/presentationml/2006/ole">
            <p:oleObj spid="_x0000_s23555" name="Формула" r:id="rId4" imgW="2755900" imgH="546100" progId="Equation.3">
              <p:embed/>
            </p:oleObj>
          </a:graphicData>
        </a:graphic>
      </p:graphicFrame>
      <p:graphicFrame>
        <p:nvGraphicFramePr>
          <p:cNvPr id="23556" name="Объект 8"/>
          <p:cNvGraphicFramePr>
            <a:graphicFrameLocks noChangeAspect="1"/>
          </p:cNvGraphicFramePr>
          <p:nvPr/>
        </p:nvGraphicFramePr>
        <p:xfrm>
          <a:off x="1676400" y="4114800"/>
          <a:ext cx="5400675" cy="1177925"/>
        </p:xfrm>
        <a:graphic>
          <a:graphicData uri="http://schemas.openxmlformats.org/presentationml/2006/ole">
            <p:oleObj spid="_x0000_s23556" name="Формула" r:id="rId5" imgW="1790700" imgH="393700" progId="Equation.3">
              <p:embed/>
            </p:oleObj>
          </a:graphicData>
        </a:graphic>
      </p:graphicFrame>
      <p:sp>
        <p:nvSpPr>
          <p:cNvPr id="23558" name="Прямоугольник 6"/>
          <p:cNvSpPr>
            <a:spLocks noChangeArrowheads="1"/>
          </p:cNvSpPr>
          <p:nvPr/>
        </p:nvSpPr>
        <p:spPr bwMode="auto">
          <a:xfrm>
            <a:off x="609600" y="1371600"/>
            <a:ext cx="210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Вычислить</a:t>
            </a:r>
          </a:p>
        </p:txBody>
      </p:sp>
    </p:spTree>
  </p:cSld>
  <p:clrMapOvr>
    <a:masterClrMapping/>
  </p:clrMapOvr>
  <p:transition>
    <p:diamond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Объект 3"/>
          <p:cNvGraphicFramePr>
            <a:graphicFrameLocks noChangeAspect="1"/>
          </p:cNvGraphicFramePr>
          <p:nvPr/>
        </p:nvGraphicFramePr>
        <p:xfrm>
          <a:off x="457200" y="381000"/>
          <a:ext cx="7315200" cy="5275263"/>
        </p:xfrm>
        <a:graphic>
          <a:graphicData uri="http://schemas.openxmlformats.org/presentationml/2006/ole">
            <p:oleObj spid="_x0000_s24578" name="Документ" r:id="rId3" imgW="2253755" imgH="1625489" progId="Word.Document.8">
              <p:embed/>
            </p:oleObj>
          </a:graphicData>
        </a:graphic>
      </p:graphicFrame>
      <p:pic>
        <p:nvPicPr>
          <p:cNvPr id="24579" name="Picture 4" descr="http://animashky.ru/flist/obludi/47/13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5181600"/>
            <a:ext cx="35083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2"/>
          <p:cNvSpPr>
            <a:spLocks noChangeArrowheads="1"/>
          </p:cNvSpPr>
          <p:nvPr/>
        </p:nvSpPr>
        <p:spPr bwMode="auto">
          <a:xfrm>
            <a:off x="152400" y="152400"/>
            <a:ext cx="57150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70C0"/>
                </a:solidFill>
              </a:rPr>
              <a:t>Возникновение задач интегрального исчисления связано с нахождением площадей и объемов. Ряд задач такого рода был решен математиками древней Греции. Античная математика предвосхитила идеи интегрального исчисления в значительно большей степени, чем дифференциального исчисления. Большую роль при решении таких задач играл исчерпывающий метод, созданный Евдоксом Книдским (ок. 408 - ок. 355 до н. э.) и широко применявшийся Архимедом (ок. 287 - 212 до н. э.). </a:t>
            </a: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33795" name="Picture 2" descr="http://animashky.ru/flist/3dpeople/14/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2963" y="0"/>
            <a:ext cx="322103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Прямоугольник 4"/>
          <p:cNvSpPr>
            <a:spLocks noChangeArrowheads="1"/>
          </p:cNvSpPr>
          <p:nvPr/>
        </p:nvSpPr>
        <p:spPr bwMode="auto">
          <a:xfrm>
            <a:off x="1600200" y="3124200"/>
            <a:ext cx="72390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70C0"/>
                </a:solidFill>
              </a:rPr>
              <a:t>Однако Архимед не выделил общего содержания интеграционных приемов и понятий об интеграле, а тем более не создал алгоритма интегрального исчисления. Ученые Среднего и Ближнего Востока в IX - XV веках изучали и переводили труды Архимеда на общедоступный в их среде арабский язык, но существенно новых результатов в интегральном исчислении они не получили. Деятельность европейских ученых в это время была еще более скромной. Лишь в XVI и XVII веках развитие естественных наук поставило перед математикой Европы ряд новых задач, в частности задачи на нахождение квадратур (задачи на вычисление площадей фигур),    кубатур (задачи на вычисление объемов тел) и определение центров  тяжести . </a:t>
            </a: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. 4"/>
          <p:cNvSpPr txBox="1">
            <a:spLocks noChangeArrowheads="1"/>
          </p:cNvSpPr>
          <p:nvPr/>
        </p:nvSpPr>
        <p:spPr bwMode="auto">
          <a:xfrm>
            <a:off x="457200" y="274638"/>
            <a:ext cx="4419600" cy="6397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i="1" u="sng" kern="0">
                <a:latin typeface="+mj-lt"/>
                <a:ea typeface="+mj-ea"/>
                <a:cs typeface="+mj-cs"/>
              </a:rPr>
              <a:t>Пример</a:t>
            </a:r>
          </a:p>
        </p:txBody>
      </p:sp>
      <p:graphicFrame>
        <p:nvGraphicFramePr>
          <p:cNvPr id="25602" name="Объект 5"/>
          <p:cNvGraphicFramePr>
            <a:graphicFrameLocks noChangeAspect="1"/>
          </p:cNvGraphicFramePr>
          <p:nvPr/>
        </p:nvGraphicFramePr>
        <p:xfrm>
          <a:off x="755650" y="1355725"/>
          <a:ext cx="6481763" cy="3074988"/>
        </p:xfrm>
        <a:graphic>
          <a:graphicData uri="http://schemas.openxmlformats.org/presentationml/2006/ole">
            <p:oleObj spid="_x0000_s25602" name="Формула" r:id="rId3" imgW="2425700" imgH="1155700" progId="Equation.3">
              <p:embed/>
            </p:oleObj>
          </a:graphicData>
        </a:graphic>
      </p:graphicFrame>
      <p:graphicFrame>
        <p:nvGraphicFramePr>
          <p:cNvPr id="25603" name="Объект 7"/>
          <p:cNvGraphicFramePr>
            <a:graphicFrameLocks noChangeAspect="1"/>
          </p:cNvGraphicFramePr>
          <p:nvPr/>
        </p:nvGraphicFramePr>
        <p:xfrm>
          <a:off x="468313" y="4005263"/>
          <a:ext cx="8532812" cy="1255712"/>
        </p:xfrm>
        <a:graphic>
          <a:graphicData uri="http://schemas.openxmlformats.org/presentationml/2006/ole">
            <p:oleObj spid="_x0000_s25603" name="Формула" r:id="rId4" imgW="3365500" imgH="495300" progId="Equation.3">
              <p:embed/>
            </p:oleObj>
          </a:graphicData>
        </a:graphic>
      </p:graphicFrame>
      <p:graphicFrame>
        <p:nvGraphicFramePr>
          <p:cNvPr id="25604" name="Объект 9"/>
          <p:cNvGraphicFramePr>
            <a:graphicFrameLocks noChangeAspect="1"/>
          </p:cNvGraphicFramePr>
          <p:nvPr/>
        </p:nvGraphicFramePr>
        <p:xfrm>
          <a:off x="2051050" y="5226050"/>
          <a:ext cx="5113338" cy="969963"/>
        </p:xfrm>
        <a:graphic>
          <a:graphicData uri="http://schemas.openxmlformats.org/presentationml/2006/ole">
            <p:oleObj spid="_x0000_s25604" name="Формула" r:id="rId5" imgW="2057400" imgH="393700" progId="Equation.3">
              <p:embed/>
            </p:oleObj>
          </a:graphicData>
        </a:graphic>
      </p:graphicFrame>
    </p:spTree>
  </p:cSld>
  <p:clrMapOvr>
    <a:masterClrMapping/>
  </p:clrMapOvr>
  <p:transition>
    <p:push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Объект 3"/>
          <p:cNvGraphicFramePr>
            <a:graphicFrameLocks noChangeAspect="1"/>
          </p:cNvGraphicFramePr>
          <p:nvPr/>
        </p:nvGraphicFramePr>
        <p:xfrm>
          <a:off x="381000" y="533400"/>
          <a:ext cx="7780338" cy="4891088"/>
        </p:xfrm>
        <a:graphic>
          <a:graphicData uri="http://schemas.openxmlformats.org/presentationml/2006/ole">
            <p:oleObj spid="_x0000_s26626" name="Документ" r:id="rId3" imgW="2272840" imgH="1429266" progId="Word.Document.8">
              <p:embed/>
            </p:oleObj>
          </a:graphicData>
        </a:graphic>
      </p:graphicFrame>
    </p:spTree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6870700" cy="1600200"/>
          </a:xfrm>
          <a:solidFill>
            <a:srgbClr val="FFFFFF"/>
          </a:solidFill>
        </p:spPr>
        <p:txBody>
          <a:bodyPr anchor="t"/>
          <a:lstStyle/>
          <a:p>
            <a:pPr eaLnBrk="1" hangingPunct="1"/>
            <a:r>
              <a:rPr lang="ru-RU" sz="3600" b="1" i="1" u="sng" smtClean="0"/>
              <a:t>Вычисление площадей</a:t>
            </a:r>
            <a:endParaRPr lang="ru-RU" sz="3600" u="sng" smtClean="0"/>
          </a:p>
        </p:txBody>
      </p:sp>
      <p:sp>
        <p:nvSpPr>
          <p:cNvPr id="27657" name="Прямоуг. 27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419600"/>
          </a:xfrm>
          <a:solidFill>
            <a:srgbClr val="FF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smtClean="0">
                <a:solidFill>
                  <a:srgbClr val="000099"/>
                </a:solidFill>
              </a:rPr>
              <a:t>   </a:t>
            </a:r>
            <a:r>
              <a:rPr lang="ru-RU" b="1" i="1" smtClean="0">
                <a:solidFill>
                  <a:srgbClr val="000099"/>
                </a:solidFill>
              </a:rPr>
              <a:t>Площадь фигуры в декартовых координатах.</a:t>
            </a:r>
          </a:p>
        </p:txBody>
      </p:sp>
      <p:graphicFrame>
        <p:nvGraphicFramePr>
          <p:cNvPr id="27650" name="Объект 4"/>
          <p:cNvGraphicFramePr>
            <a:graphicFrameLocks noChangeAspect="1"/>
          </p:cNvGraphicFramePr>
          <p:nvPr>
            <p:ph sz="half" idx="4294967295"/>
          </p:nvPr>
        </p:nvGraphicFramePr>
        <p:xfrm>
          <a:off x="5364163" y="2708275"/>
          <a:ext cx="3311525" cy="2989263"/>
        </p:xfrm>
        <a:graphic>
          <a:graphicData uri="http://schemas.openxmlformats.org/presentationml/2006/ole">
            <p:oleObj spid="_x0000_s27650" name="Документ" r:id="rId3" imgW="1346708" imgH="1174402" progId="Word.Document.8">
              <p:embed/>
            </p:oleObj>
          </a:graphicData>
        </a:graphic>
      </p:graphicFrame>
      <p:grpSp>
        <p:nvGrpSpPr>
          <p:cNvPr id="27658" name="Группа 28"/>
          <p:cNvGrpSpPr>
            <a:grpSpLocks/>
          </p:cNvGrpSpPr>
          <p:nvPr/>
        </p:nvGrpSpPr>
        <p:grpSpPr bwMode="auto">
          <a:xfrm>
            <a:off x="1042988" y="2349500"/>
            <a:ext cx="3097212" cy="3311525"/>
            <a:chOff x="2130" y="7526"/>
            <a:chExt cx="3266" cy="2554"/>
          </a:xfrm>
        </p:grpSpPr>
        <p:sp>
          <p:nvSpPr>
            <p:cNvPr id="27664" name="Поле 29"/>
            <p:cNvSpPr txBox="1">
              <a:spLocks noChangeArrowheads="1"/>
            </p:cNvSpPr>
            <p:nvPr/>
          </p:nvSpPr>
          <p:spPr bwMode="auto">
            <a:xfrm>
              <a:off x="2130" y="9230"/>
              <a:ext cx="72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0</a:t>
              </a:r>
              <a:endParaRPr lang="ru-RU"/>
            </a:p>
          </p:txBody>
        </p:sp>
        <p:grpSp>
          <p:nvGrpSpPr>
            <p:cNvPr id="27665" name="Группа 30"/>
            <p:cNvGrpSpPr>
              <a:grpSpLocks/>
            </p:cNvGrpSpPr>
            <p:nvPr/>
          </p:nvGrpSpPr>
          <p:grpSpPr bwMode="auto">
            <a:xfrm>
              <a:off x="2130" y="7668"/>
              <a:ext cx="3204" cy="1928"/>
              <a:chOff x="2304" y="2944"/>
              <a:chExt cx="3204" cy="1928"/>
            </a:xfrm>
          </p:grpSpPr>
          <p:sp>
            <p:nvSpPr>
              <p:cNvPr id="27670" name="Линия 31"/>
              <p:cNvSpPr>
                <a:spLocks noChangeShapeType="1"/>
              </p:cNvSpPr>
              <p:nvPr/>
            </p:nvSpPr>
            <p:spPr bwMode="auto">
              <a:xfrm flipV="1">
                <a:off x="2736" y="2944"/>
                <a:ext cx="0" cy="1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1" name="Линия 32"/>
              <p:cNvSpPr>
                <a:spLocks noChangeShapeType="1"/>
              </p:cNvSpPr>
              <p:nvPr/>
            </p:nvSpPr>
            <p:spPr bwMode="auto">
              <a:xfrm>
                <a:off x="2592" y="4528"/>
                <a:ext cx="2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2" name="Полилиния 33"/>
              <p:cNvSpPr>
                <a:spLocks/>
              </p:cNvSpPr>
              <p:nvPr/>
            </p:nvSpPr>
            <p:spPr bwMode="auto">
              <a:xfrm>
                <a:off x="3168" y="3376"/>
                <a:ext cx="1872" cy="432"/>
              </a:xfrm>
              <a:custGeom>
                <a:avLst/>
                <a:gdLst>
                  <a:gd name="T0" fmla="*/ 0 w 1872"/>
                  <a:gd name="T1" fmla="*/ 432 h 432"/>
                  <a:gd name="T2" fmla="*/ 576 w 1872"/>
                  <a:gd name="T3" fmla="*/ 0 h 432"/>
                  <a:gd name="T4" fmla="*/ 1152 w 1872"/>
                  <a:gd name="T5" fmla="*/ 432 h 432"/>
                  <a:gd name="T6" fmla="*/ 1872 w 1872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72"/>
                  <a:gd name="T13" fmla="*/ 0 h 432"/>
                  <a:gd name="T14" fmla="*/ 1872 w 1872"/>
                  <a:gd name="T15" fmla="*/ 432 h 4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72" h="432">
                    <a:moveTo>
                      <a:pt x="0" y="432"/>
                    </a:moveTo>
                    <a:cubicBezTo>
                      <a:pt x="192" y="216"/>
                      <a:pt x="384" y="0"/>
                      <a:pt x="576" y="0"/>
                    </a:cubicBezTo>
                    <a:cubicBezTo>
                      <a:pt x="768" y="0"/>
                      <a:pt x="936" y="432"/>
                      <a:pt x="1152" y="432"/>
                    </a:cubicBezTo>
                    <a:cubicBezTo>
                      <a:pt x="1368" y="432"/>
                      <a:pt x="1752" y="72"/>
                      <a:pt x="1872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3" name="Линия 34"/>
              <p:cNvSpPr>
                <a:spLocks noChangeShapeType="1"/>
              </p:cNvSpPr>
              <p:nvPr/>
            </p:nvSpPr>
            <p:spPr bwMode="auto">
              <a:xfrm>
                <a:off x="3168" y="380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4" name="Линия 35"/>
              <p:cNvSpPr>
                <a:spLocks noChangeShapeType="1"/>
              </p:cNvSpPr>
              <p:nvPr/>
            </p:nvSpPr>
            <p:spPr bwMode="auto">
              <a:xfrm>
                <a:off x="5040" y="3376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5" name="Линия 36"/>
              <p:cNvSpPr>
                <a:spLocks noChangeShapeType="1"/>
              </p:cNvSpPr>
              <p:nvPr/>
            </p:nvSpPr>
            <p:spPr bwMode="auto">
              <a:xfrm flipH="1">
                <a:off x="3168" y="3520"/>
                <a:ext cx="72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6" name="Линия 37"/>
              <p:cNvSpPr>
                <a:spLocks noChangeShapeType="1"/>
              </p:cNvSpPr>
              <p:nvPr/>
            </p:nvSpPr>
            <p:spPr bwMode="auto">
              <a:xfrm flipH="1">
                <a:off x="3168" y="3664"/>
                <a:ext cx="864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7" name="Линия 38"/>
              <p:cNvSpPr>
                <a:spLocks noChangeShapeType="1"/>
              </p:cNvSpPr>
              <p:nvPr/>
            </p:nvSpPr>
            <p:spPr bwMode="auto">
              <a:xfrm flipH="1">
                <a:off x="3456" y="3808"/>
                <a:ext cx="864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8" name="Линия 39"/>
              <p:cNvSpPr>
                <a:spLocks noChangeShapeType="1"/>
              </p:cNvSpPr>
              <p:nvPr/>
            </p:nvSpPr>
            <p:spPr bwMode="auto">
              <a:xfrm flipH="1">
                <a:off x="4032" y="3664"/>
                <a:ext cx="1008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79" name="Линия 40"/>
              <p:cNvSpPr>
                <a:spLocks noChangeShapeType="1"/>
              </p:cNvSpPr>
              <p:nvPr/>
            </p:nvSpPr>
            <p:spPr bwMode="auto">
              <a:xfrm flipH="1">
                <a:off x="4464" y="4096"/>
                <a:ext cx="576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0" name="Поле 41"/>
              <p:cNvSpPr txBox="1">
                <a:spLocks noChangeArrowheads="1"/>
              </p:cNvSpPr>
              <p:nvPr/>
            </p:nvSpPr>
            <p:spPr bwMode="auto">
              <a:xfrm>
                <a:off x="5040" y="4528"/>
                <a:ext cx="468" cy="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1" name="Поле 42"/>
              <p:cNvSpPr txBox="1">
                <a:spLocks noChangeArrowheads="1"/>
              </p:cNvSpPr>
              <p:nvPr/>
            </p:nvSpPr>
            <p:spPr bwMode="auto">
              <a:xfrm>
                <a:off x="2304" y="2944"/>
                <a:ext cx="4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2" name="Поле 43"/>
              <p:cNvSpPr txBox="1">
                <a:spLocks noChangeArrowheads="1"/>
              </p:cNvSpPr>
              <p:nvPr/>
            </p:nvSpPr>
            <p:spPr bwMode="auto">
              <a:xfrm>
                <a:off x="3024" y="4528"/>
                <a:ext cx="468" cy="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683" name="Поле 44"/>
              <p:cNvSpPr txBox="1">
                <a:spLocks noChangeArrowheads="1"/>
              </p:cNvSpPr>
              <p:nvPr/>
            </p:nvSpPr>
            <p:spPr bwMode="auto">
              <a:xfrm>
                <a:off x="3312" y="2944"/>
                <a:ext cx="1048" cy="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666" name="Поле 45"/>
            <p:cNvSpPr txBox="1">
              <a:spLocks noChangeArrowheads="1"/>
            </p:cNvSpPr>
            <p:nvPr/>
          </p:nvSpPr>
          <p:spPr bwMode="auto">
            <a:xfrm>
              <a:off x="2798" y="9170"/>
              <a:ext cx="468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7" name="Поле 46"/>
            <p:cNvSpPr txBox="1">
              <a:spLocks noChangeArrowheads="1"/>
            </p:cNvSpPr>
            <p:nvPr/>
          </p:nvSpPr>
          <p:spPr bwMode="auto">
            <a:xfrm>
              <a:off x="4644" y="9252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8" name="Поле 47"/>
            <p:cNvSpPr txBox="1">
              <a:spLocks noChangeArrowheads="1"/>
            </p:cNvSpPr>
            <p:nvPr/>
          </p:nvSpPr>
          <p:spPr bwMode="auto">
            <a:xfrm>
              <a:off x="4928" y="9312"/>
              <a:ext cx="468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69" name="Поле 48"/>
            <p:cNvSpPr txBox="1">
              <a:spLocks noChangeArrowheads="1"/>
            </p:cNvSpPr>
            <p:nvPr/>
          </p:nvSpPr>
          <p:spPr bwMode="auto">
            <a:xfrm>
              <a:off x="2130" y="7526"/>
              <a:ext cx="48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9" name="Прямоуг. 50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1" name="Объект 49"/>
          <p:cNvGraphicFramePr>
            <a:graphicFrameLocks noChangeAspect="1"/>
          </p:cNvGraphicFramePr>
          <p:nvPr/>
        </p:nvGraphicFramePr>
        <p:xfrm>
          <a:off x="2339975" y="2863850"/>
          <a:ext cx="1008063" cy="395288"/>
        </p:xfrm>
        <a:graphic>
          <a:graphicData uri="http://schemas.openxmlformats.org/presentationml/2006/ole">
            <p:oleObj spid="_x0000_s27651" name="Формула" r:id="rId4" imgW="482391" imgH="190417" progId="Equation.3">
              <p:embed/>
            </p:oleObj>
          </a:graphicData>
        </a:graphic>
      </p:graphicFrame>
      <p:sp>
        <p:nvSpPr>
          <p:cNvPr id="27660" name="Прямоуг.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2" name="Объект 51"/>
          <p:cNvGraphicFramePr>
            <a:graphicFrameLocks noChangeAspect="1"/>
          </p:cNvGraphicFramePr>
          <p:nvPr/>
        </p:nvGraphicFramePr>
        <p:xfrm>
          <a:off x="1692275" y="4652963"/>
          <a:ext cx="268288" cy="288925"/>
        </p:xfrm>
        <a:graphic>
          <a:graphicData uri="http://schemas.openxmlformats.org/presentationml/2006/ole">
            <p:oleObj spid="_x0000_s27652" name="Формула" r:id="rId5" imgW="114102" imgH="126780" progId="Equation.3">
              <p:embed/>
            </p:oleObj>
          </a:graphicData>
        </a:graphic>
      </p:graphicFrame>
      <p:sp>
        <p:nvSpPr>
          <p:cNvPr id="27661" name="Прямоуг.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3" name="Объект 53"/>
          <p:cNvGraphicFramePr>
            <a:graphicFrameLocks noChangeAspect="1"/>
          </p:cNvGraphicFramePr>
          <p:nvPr/>
        </p:nvGraphicFramePr>
        <p:xfrm>
          <a:off x="3492500" y="4581525"/>
          <a:ext cx="266700" cy="377825"/>
        </p:xfrm>
        <a:graphic>
          <a:graphicData uri="http://schemas.openxmlformats.org/presentationml/2006/ole">
            <p:oleObj spid="_x0000_s27653" name="Формула" r:id="rId6" imgW="114151" imgH="164885" progId="Equation.3">
              <p:embed/>
            </p:oleObj>
          </a:graphicData>
        </a:graphic>
      </p:graphicFrame>
      <p:sp>
        <p:nvSpPr>
          <p:cNvPr id="27662" name="Прямоуг.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4" name="Объект 55"/>
          <p:cNvGraphicFramePr>
            <a:graphicFrameLocks noChangeAspect="1"/>
          </p:cNvGraphicFramePr>
          <p:nvPr/>
        </p:nvGraphicFramePr>
        <p:xfrm>
          <a:off x="3851275" y="4221163"/>
          <a:ext cx="381000" cy="412750"/>
        </p:xfrm>
        <a:graphic>
          <a:graphicData uri="http://schemas.openxmlformats.org/presentationml/2006/ole">
            <p:oleObj spid="_x0000_s27654" name="Формула" r:id="rId7" imgW="114102" imgH="126780" progId="Equation.3">
              <p:embed/>
            </p:oleObj>
          </a:graphicData>
        </a:graphic>
      </p:graphicFrame>
      <p:sp>
        <p:nvSpPr>
          <p:cNvPr id="27663" name="Прямоуг.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5" name="Объект 57"/>
          <p:cNvGraphicFramePr>
            <a:graphicFrameLocks noChangeAspect="1"/>
          </p:cNvGraphicFramePr>
          <p:nvPr/>
        </p:nvGraphicFramePr>
        <p:xfrm>
          <a:off x="1187450" y="2492375"/>
          <a:ext cx="300038" cy="368300"/>
        </p:xfrm>
        <a:graphic>
          <a:graphicData uri="http://schemas.openxmlformats.org/presentationml/2006/ole">
            <p:oleObj spid="_x0000_s27655" name="Формула" r:id="rId8" imgW="126835" imgH="152202" progId="Equation.3">
              <p:embed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850900"/>
          </a:xfrm>
          <a:solidFill>
            <a:srgbClr val="FFFFFF"/>
          </a:solidFill>
        </p:spPr>
        <p:txBody>
          <a:bodyPr anchor="t"/>
          <a:lstStyle/>
          <a:p>
            <a:pPr eaLnBrk="1" hangingPunct="1"/>
            <a:r>
              <a:rPr lang="ru-RU" sz="3600" b="1" i="1" u="sng" smtClean="0"/>
              <a:t>Вычисление площадей</a:t>
            </a:r>
          </a:p>
        </p:txBody>
      </p:sp>
      <p:sp>
        <p:nvSpPr>
          <p:cNvPr id="28677" name="Прямоуг. 3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74" name="Объект 4"/>
          <p:cNvGraphicFramePr>
            <a:graphicFrameLocks noChangeAspect="1"/>
          </p:cNvGraphicFramePr>
          <p:nvPr/>
        </p:nvGraphicFramePr>
        <p:xfrm>
          <a:off x="1258888" y="2852738"/>
          <a:ext cx="6192837" cy="3257550"/>
        </p:xfrm>
        <a:graphic>
          <a:graphicData uri="http://schemas.openxmlformats.org/presentationml/2006/ole">
            <p:oleObj spid="_x0000_s28674" name="Bitmap Image" r:id="rId3" imgW="4277322" imgH="2734057" progId="PBrush">
              <p:embed/>
            </p:oleObj>
          </a:graphicData>
        </a:graphic>
      </p:graphicFrame>
      <p:graphicFrame>
        <p:nvGraphicFramePr>
          <p:cNvPr id="28675" name="Объект 5"/>
          <p:cNvGraphicFramePr>
            <a:graphicFrameLocks noChangeAspect="1"/>
          </p:cNvGraphicFramePr>
          <p:nvPr>
            <p:ph idx="1"/>
          </p:nvPr>
        </p:nvGraphicFramePr>
        <p:xfrm>
          <a:off x="323850" y="1268413"/>
          <a:ext cx="8208963" cy="1584325"/>
        </p:xfrm>
        <a:graphic>
          <a:graphicData uri="http://schemas.openxmlformats.org/presentationml/2006/ole">
            <p:oleObj spid="_x0000_s28675" name="Документ" r:id="rId4" imgW="3670130" imgH="707809" progId="Word.Document.8">
              <p:embed/>
            </p:oleObj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6870700" cy="1600200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7030A0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6F6F6F"/>
                    </a:outerShdw>
                  </a:cont>
                  <a:effect ref="fillLine"/>
                </a:effectDag>
                <a:latin typeface="Tahoma" pitchFamily="34" charset="0"/>
              </a:rPr>
              <a:t>Интеграл и его применение.</a:t>
            </a:r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85800" y="1600200"/>
            <a:ext cx="7848600" cy="4524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Интеграл функции(бывает неопределенным и определенным)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—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аналог суммы последовательности. Неформально говоря, (определённый) интеграл является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B0080"/>
                </a:solidFill>
                <a:latin typeface="Arial" charset="0"/>
                <a:cs typeface="Times New Roman" pitchFamily="18" charset="0"/>
                <a:hlinkClick r:id="rId2" tooltip="Площадь фигуры"/>
              </a:rPr>
              <a:t>площадью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части графика функции (в пределах интегрирования), то есть площадью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B0080"/>
                </a:solidFill>
                <a:latin typeface="Arial" charset="0"/>
                <a:cs typeface="Times New Roman" pitchFamily="18" charset="0"/>
                <a:hlinkClick r:id="rId3" tooltip="Криволинейная трапеция"/>
              </a:rPr>
              <a:t>криволинейной трапеции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endParaRPr lang="ru-RU" sz="2800">
              <a:solidFill>
                <a:schemeClr val="tx1"/>
              </a:solidFill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Процесс нахождения интеграла называется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интегрированием.</a:t>
            </a:r>
            <a:endParaRPr lang="ru-RU" sz="240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ru-RU" sz="2400">
                <a:solidFill>
                  <a:srgbClr val="000000"/>
                </a:solidFill>
              </a:rPr>
              <a:t>Согласно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B0080"/>
                </a:solidFill>
                <a:latin typeface="Arial" charset="0"/>
                <a:hlinkClick r:id="rId4" tooltip="Основная теорема анализа"/>
              </a:rPr>
              <a:t>основной теореме анализа</a:t>
            </a:r>
            <a:r>
              <a:rPr lang="ru-RU" sz="2400">
                <a:solidFill>
                  <a:srgbClr val="000000"/>
                </a:solidFill>
              </a:rPr>
              <a:t>, интегрирование является операцией, обратной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B0080"/>
                </a:solidFill>
                <a:latin typeface="Arial" charset="0"/>
                <a:hlinkClick r:id="rId5" tooltip="Производная функции"/>
              </a:rPr>
              <a:t>дифференцированию</a:t>
            </a:r>
            <a:r>
              <a:rPr lang="ru-RU" sz="2400">
                <a:solidFill>
                  <a:srgbClr val="000000"/>
                </a:solidFill>
              </a:rPr>
              <a:t>, чем помогает решать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sz="2400">
                <a:solidFill>
                  <a:srgbClr val="0B0080"/>
                </a:solidFill>
                <a:latin typeface="Arial" charset="0"/>
                <a:hlinkClick r:id="rId6" tooltip="Дифференциальные уравнения"/>
              </a:rPr>
              <a:t>дифференциальные уравнения</a:t>
            </a:r>
            <a:r>
              <a:rPr lang="ru-RU" sz="1100">
                <a:solidFill>
                  <a:schemeClr val="tx1"/>
                </a:solidFill>
              </a:rPr>
              <a:t> </a:t>
            </a:r>
            <a:endParaRPr lang="ru-RU" sz="4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7010400" cy="1981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ru-RU" sz="4000" b="1" i="1" u="sng" kern="0" dirty="0">
                <a:latin typeface="+mj-lt"/>
                <a:ea typeface="+mj-ea"/>
                <a:cs typeface="+mj-cs"/>
              </a:rPr>
              <a:t>Свойства интеграла, вытекающие из определения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209800"/>
            <a:ext cx="8001000" cy="4191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Производная неопределенного интеграла равна подынтегральной функции, а его дифференциал- подынтегральному выражению. Действительно: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95400" y="4724400"/>
          <a:ext cx="6578600" cy="1458913"/>
        </p:xfrm>
        <a:graphic>
          <a:graphicData uri="http://schemas.openxmlformats.org/presentationml/2006/ole">
            <p:oleObj spid="_x0000_s1026" name="Формула" r:id="rId3" imgW="2616120" imgH="58392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228600"/>
            <a:ext cx="7239000" cy="50292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Неопределенный интеграл от  дифференциала непрерывно дифференцируемой функции равен самой этой функции с точностью до постоянной: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3.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3200" kern="0" dirty="0">
                <a:latin typeface="+mn-lt"/>
                <a:cs typeface="+mn-cs"/>
              </a:rPr>
              <a:t>   так как              является первообразной для 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43000" y="2743200"/>
          <a:ext cx="5083175" cy="733425"/>
        </p:xfrm>
        <a:graphic>
          <a:graphicData uri="http://schemas.openxmlformats.org/presentationml/2006/ole">
            <p:oleObj spid="_x0000_s2050" name="Формула" r:id="rId3" imgW="1917360" imgH="27936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14600" y="3505200"/>
          <a:ext cx="865188" cy="519113"/>
        </p:xfrm>
        <a:graphic>
          <a:graphicData uri="http://schemas.openxmlformats.org/presentationml/2006/ole">
            <p:oleObj spid="_x0000_s2051" name="Формула" r:id="rId4" imgW="330057" imgH="203112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648200" y="3962400"/>
          <a:ext cx="1008063" cy="515938"/>
        </p:xfrm>
        <a:graphic>
          <a:graphicData uri="http://schemas.openxmlformats.org/presentationml/2006/ole">
            <p:oleObj spid="_x0000_s2052" name="Формула" r:id="rId5" imgW="393529" imgH="203112" progId="Equation.3">
              <p:embed/>
            </p:oleObj>
          </a:graphicData>
        </a:graphic>
      </p:graphicFrame>
      <p:pic>
        <p:nvPicPr>
          <p:cNvPr id="2054" name="Picture 6" descr="http://animashky.ru/flist/obludi/47/132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0" y="4191000"/>
            <a:ext cx="20161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Grp="1" noChangeAspect="1"/>
          </p:cNvGraphicFramePr>
          <p:nvPr/>
        </p:nvGraphicFramePr>
        <p:xfrm>
          <a:off x="381000" y="685800"/>
          <a:ext cx="7761288" cy="5029200"/>
        </p:xfrm>
        <a:graphic>
          <a:graphicData uri="http://schemas.openxmlformats.org/presentationml/2006/ole">
            <p:oleObj spid="_x0000_s3074" name="Документ" r:id="rId3" imgW="2845867" imgH="1844609" progId="Word.Document.8">
              <p:embed/>
            </p:oleObj>
          </a:graphicData>
        </a:graphic>
      </p:graphicFrame>
      <p:pic>
        <p:nvPicPr>
          <p:cNvPr id="3075" name="Picture 3" descr="http://animashky.ru/flist/obludi/47/12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962400"/>
            <a:ext cx="16303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" y="1371600"/>
          <a:ext cx="8296275" cy="3886200"/>
        </p:xfrm>
        <a:graphic>
          <a:graphicData uri="http://schemas.openxmlformats.org/presentationml/2006/ole">
            <p:oleObj spid="_x0000_s4098" name="Документ" r:id="rId3" imgW="2921107" imgH="1370044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/>
        </p:nvGraphicFramePr>
        <p:xfrm>
          <a:off x="533400" y="533400"/>
          <a:ext cx="7583488" cy="4721225"/>
        </p:xfrm>
        <a:graphic>
          <a:graphicData uri="http://schemas.openxmlformats.org/presentationml/2006/ole">
            <p:oleObj spid="_x0000_s5122" name="Документ" r:id="rId3" imgW="2611515" imgH="1625153" progId="Word.Document.8">
              <p:embed/>
            </p:oleObj>
          </a:graphicData>
        </a:graphic>
      </p:graphicFrame>
    </p:spTree>
  </p:cSld>
  <p:clrMapOvr>
    <a:masterClrMapping/>
  </p:clrMapOvr>
  <p:transition>
    <p:wipe dir="u"/>
  </p:transition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415</Words>
  <Application>Microsoft PowerPoint</Application>
  <PresentationFormat>Экран (4:3)</PresentationFormat>
  <Paragraphs>41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Пастель</vt:lpstr>
      <vt:lpstr>Формула</vt:lpstr>
      <vt:lpstr>Документ</vt:lpstr>
      <vt:lpstr>Bitmap Image</vt:lpstr>
      <vt:lpstr>История возникновения интегрального исчисления. Интеграл и его применение.</vt:lpstr>
      <vt:lpstr>История возникновения интегрального исчисления</vt:lpstr>
      <vt:lpstr>Слайд 3</vt:lpstr>
      <vt:lpstr>Интеграл и его применение.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Определённый интегра́л </vt:lpstr>
      <vt:lpstr>Слайд 24</vt:lpstr>
      <vt:lpstr>Слайд 25</vt:lpstr>
      <vt:lpstr>Теорема о среднем</vt:lpstr>
      <vt:lpstr>Слайд 27</vt:lpstr>
      <vt:lpstr>Слайд 28</vt:lpstr>
      <vt:lpstr>Слайд 29</vt:lpstr>
      <vt:lpstr>Слайд 30</vt:lpstr>
      <vt:lpstr>Слайд 31</vt:lpstr>
      <vt:lpstr>Вычисление площадей</vt:lpstr>
      <vt:lpstr>Вычисление площадей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LARISA</dc:creator>
  <cp:lastModifiedBy>CHrn</cp:lastModifiedBy>
  <cp:revision>34</cp:revision>
  <cp:lastPrinted>1601-01-01T00:00:00Z</cp:lastPrinted>
  <dcterms:created xsi:type="dcterms:W3CDTF">2008-01-25T13:45:33Z</dcterms:created>
  <dcterms:modified xsi:type="dcterms:W3CDTF">2012-04-17T17:21:12Z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