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C541A"/>
    <a:srgbClr val="D8601E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2784" autoAdjust="0"/>
    <p:restoredTop sz="94660"/>
  </p:normalViewPr>
  <p:slideViewPr>
    <p:cSldViewPr>
      <p:cViewPr varScale="1">
        <p:scale>
          <a:sx n="91" d="100"/>
          <a:sy n="91" d="100"/>
        </p:scale>
        <p:origin x="-151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Скругленный прямоугольник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9B3C441-BE21-47EB-92D3-3699C6FD198B}" type="datetimeFigureOut">
              <a:rPr lang="fr-FR" smtClean="0"/>
              <a:pPr>
                <a:defRPr/>
              </a:pPr>
              <a:t>14/05/2012</a:t>
            </a:fld>
            <a:endParaRPr lang="fr-CA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CA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862B02DB-7B01-4CD7-AB18-0809A9AA023F}" type="slidenum">
              <a:rPr lang="fr-CA" smtClean="0"/>
              <a:pPr>
                <a:defRPr/>
              </a:pPr>
              <a:t>‹#›</a:t>
            </a:fld>
            <a:endParaRPr lang="fr-CA"/>
          </a:p>
        </p:txBody>
      </p:sp>
      <p:sp>
        <p:nvSpPr>
          <p:cNvPr id="7" name="Прямоугольник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9B3C441-BE21-47EB-92D3-3699C6FD198B}" type="datetimeFigureOut">
              <a:rPr lang="fr-FR" smtClean="0"/>
              <a:pPr>
                <a:defRPr/>
              </a:pPr>
              <a:t>14/05/2012</a:t>
            </a:fld>
            <a:endParaRPr lang="fr-C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C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62B02DB-7B01-4CD7-AB18-0809A9AA023F}" type="slidenum">
              <a:rPr lang="fr-CA" smtClean="0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9B3C441-BE21-47EB-92D3-3699C6FD198B}" type="datetimeFigureOut">
              <a:rPr lang="fr-FR" smtClean="0"/>
              <a:pPr>
                <a:defRPr/>
              </a:pPr>
              <a:t>14/05/2012</a:t>
            </a:fld>
            <a:endParaRPr lang="fr-C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C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62B02DB-7B01-4CD7-AB18-0809A9AA023F}" type="slidenum">
              <a:rPr lang="fr-CA" smtClean="0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9B3C441-BE21-47EB-92D3-3699C6FD198B}" type="datetimeFigureOut">
              <a:rPr lang="fr-FR" smtClean="0"/>
              <a:pPr>
                <a:defRPr/>
              </a:pPr>
              <a:t>14/05/2012</a:t>
            </a:fld>
            <a:endParaRPr lang="fr-C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C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62B02DB-7B01-4CD7-AB18-0809A9AA023F}" type="slidenum">
              <a:rPr lang="fr-CA" smtClean="0"/>
              <a:pPr>
                <a:defRPr/>
              </a:pPr>
              <a:t>‹#›</a:t>
            </a:fld>
            <a:endParaRPr lang="fr-CA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Скругленный прямоугольник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9B3C441-BE21-47EB-92D3-3699C6FD198B}" type="datetimeFigureOut">
              <a:rPr lang="fr-FR" smtClean="0"/>
              <a:pPr>
                <a:defRPr/>
              </a:pPr>
              <a:t>14/05/2012</a:t>
            </a:fld>
            <a:endParaRPr lang="fr-C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pPr>
              <a:defRPr/>
            </a:pPr>
            <a:endParaRPr lang="fr-CA"/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pPr>
              <a:defRPr/>
            </a:pPr>
            <a:fld id="{862B02DB-7B01-4CD7-AB18-0809A9AA023F}" type="slidenum">
              <a:rPr lang="fr-CA" smtClean="0"/>
              <a:pPr>
                <a:defRPr/>
              </a:pPr>
              <a:t>‹#›</a:t>
            </a:fld>
            <a:endParaRPr lang="fr-C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9B3C441-BE21-47EB-92D3-3699C6FD198B}" type="datetimeFigureOut">
              <a:rPr lang="fr-FR" smtClean="0"/>
              <a:pPr>
                <a:defRPr/>
              </a:pPr>
              <a:t>14/05/2012</a:t>
            </a:fld>
            <a:endParaRPr lang="fr-C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C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62B02DB-7B01-4CD7-AB18-0809A9AA023F}" type="slidenum">
              <a:rPr lang="fr-CA" smtClean="0"/>
              <a:pPr>
                <a:defRPr/>
              </a:pPr>
              <a:t>‹#›</a:t>
            </a:fld>
            <a:endParaRPr lang="fr-CA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9B3C441-BE21-47EB-92D3-3699C6FD198B}" type="datetimeFigureOut">
              <a:rPr lang="fr-FR" smtClean="0"/>
              <a:pPr>
                <a:defRPr/>
              </a:pPr>
              <a:t>14/05/2012</a:t>
            </a:fld>
            <a:endParaRPr lang="fr-C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C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62B02DB-7B01-4CD7-AB18-0809A9AA023F}" type="slidenum">
              <a:rPr lang="fr-CA" smtClean="0"/>
              <a:pPr>
                <a:defRPr/>
              </a:pPr>
              <a:t>‹#›</a:t>
            </a:fld>
            <a:endParaRPr lang="fr-CA"/>
          </a:p>
        </p:txBody>
      </p:sp>
      <p:sp>
        <p:nvSpPr>
          <p:cNvPr id="11" name="Содержимое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9B3C441-BE21-47EB-92D3-3699C6FD198B}" type="datetimeFigureOut">
              <a:rPr lang="fr-FR" smtClean="0"/>
              <a:pPr>
                <a:defRPr/>
              </a:pPr>
              <a:t>14/05/2012</a:t>
            </a:fld>
            <a:endParaRPr lang="fr-C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C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62B02DB-7B01-4CD7-AB18-0809A9AA023F}" type="slidenum">
              <a:rPr lang="fr-CA" smtClean="0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9B3C441-BE21-47EB-92D3-3699C6FD198B}" type="datetimeFigureOut">
              <a:rPr lang="fr-FR" smtClean="0"/>
              <a:pPr>
                <a:defRPr/>
              </a:pPr>
              <a:t>14/05/2012</a:t>
            </a:fld>
            <a:endParaRPr lang="fr-C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C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62B02DB-7B01-4CD7-AB18-0809A9AA023F}" type="slidenum">
              <a:rPr lang="fr-CA" smtClean="0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Скругленный прямоугольник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9B3C441-BE21-47EB-92D3-3699C6FD198B}" type="datetimeFigureOut">
              <a:rPr lang="fr-FR" smtClean="0"/>
              <a:pPr>
                <a:defRPr/>
              </a:pPr>
              <a:t>14/05/2012</a:t>
            </a:fld>
            <a:endParaRPr lang="fr-C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C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62B02DB-7B01-4CD7-AB18-0809A9AA023F}" type="slidenum">
              <a:rPr lang="fr-CA" smtClean="0"/>
              <a:pPr>
                <a:defRPr/>
              </a:pPr>
              <a:t>‹#›</a:t>
            </a:fld>
            <a:endParaRPr lang="fr-CA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9B3C441-BE21-47EB-92D3-3699C6FD198B}" type="datetimeFigureOut">
              <a:rPr lang="fr-FR" smtClean="0"/>
              <a:pPr>
                <a:defRPr/>
              </a:pPr>
              <a:t>14/05/2012</a:t>
            </a:fld>
            <a:endParaRPr lang="fr-C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pPr>
              <a:defRPr/>
            </a:pPr>
            <a:endParaRPr lang="fr-C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pPr>
              <a:defRPr/>
            </a:pPr>
            <a:fld id="{862B02DB-7B01-4CD7-AB18-0809A9AA023F}" type="slidenum">
              <a:rPr lang="fr-CA" smtClean="0"/>
              <a:pPr>
                <a:defRPr/>
              </a:pPr>
              <a:t>‹#›</a:t>
            </a:fld>
            <a:endParaRPr lang="fr-CA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Скругленный прямоугольник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A9B3C441-BE21-47EB-92D3-3699C6FD198B}" type="datetimeFigureOut">
              <a:rPr lang="fr-FR" smtClean="0"/>
              <a:pPr>
                <a:defRPr/>
              </a:pPr>
              <a:t>14/05/2012</a:t>
            </a:fld>
            <a:endParaRPr lang="fr-C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fld id="{862B02DB-7B01-4CD7-AB18-0809A9AA023F}" type="slidenum">
              <a:rPr lang="fr-CA" smtClean="0"/>
              <a:pPr>
                <a:defRPr/>
              </a:pPr>
              <a:t>‹#›</a:t>
            </a:fld>
            <a:endParaRPr lang="fr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re 1"/>
          <p:cNvSpPr>
            <a:spLocks noGrp="1"/>
          </p:cNvSpPr>
          <p:nvPr>
            <p:ph type="ctrTitle"/>
          </p:nvPr>
        </p:nvSpPr>
        <p:spPr>
          <a:xfrm>
            <a:off x="685800" y="1714500"/>
            <a:ext cx="7772400" cy="1000125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sz="4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Векторы в пространстве</a:t>
            </a:r>
            <a:endParaRPr lang="fr-CA" sz="4400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14480" y="357166"/>
            <a:ext cx="5143500" cy="6162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57290" y="214290"/>
            <a:ext cx="6715172" cy="1143000"/>
          </a:xfrm>
        </p:spPr>
        <p:txBody>
          <a:bodyPr>
            <a:noAutofit/>
          </a:bodyPr>
          <a:lstStyle/>
          <a:p>
            <a:r>
              <a:rPr lang="ru-RU" dirty="0" smtClean="0"/>
              <a:t>Разложение вектора по трем некомпланарным векторам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142844" y="1285860"/>
            <a:ext cx="8786874" cy="5286412"/>
          </a:xfrm>
        </p:spPr>
        <p:txBody>
          <a:bodyPr>
            <a:normAutofit/>
          </a:bodyPr>
          <a:lstStyle/>
          <a:p>
            <a:pPr>
              <a:lnSpc>
                <a:spcPts val="3800"/>
              </a:lnSpc>
              <a:buNone/>
            </a:pPr>
            <a:r>
              <a:rPr lang="ru-RU" sz="2800" dirty="0" smtClean="0"/>
              <a:t>    Если вектор </a:t>
            </a:r>
            <a:r>
              <a:rPr lang="en-US" sz="2800" dirty="0" smtClean="0"/>
              <a:t>p</a:t>
            </a:r>
            <a:r>
              <a:rPr lang="ru-RU" sz="2800" dirty="0" smtClean="0"/>
              <a:t> представлен в виде  </a:t>
            </a:r>
            <a:r>
              <a:rPr lang="en-US" sz="2800" spc="300" dirty="0" smtClean="0"/>
              <a:t>p=</a:t>
            </a:r>
            <a:r>
              <a:rPr lang="en-US" sz="2800" spc="300" dirty="0" err="1" smtClean="0"/>
              <a:t>xa+yb+zc</a:t>
            </a:r>
            <a:r>
              <a:rPr lang="en-US" sz="2800" spc="300" dirty="0" smtClean="0"/>
              <a:t>,</a:t>
            </a:r>
            <a:r>
              <a:rPr lang="ru-RU" sz="2800" dirty="0" smtClean="0"/>
              <a:t>где </a:t>
            </a:r>
            <a:r>
              <a:rPr lang="en-US" sz="2800" dirty="0" smtClean="0"/>
              <a:t>x, y</a:t>
            </a:r>
            <a:r>
              <a:rPr lang="ru-RU" sz="2800" dirty="0" smtClean="0"/>
              <a:t> и</a:t>
            </a:r>
            <a:r>
              <a:rPr lang="en-US" sz="2800" dirty="0" smtClean="0"/>
              <a:t> z</a:t>
            </a:r>
            <a:r>
              <a:rPr lang="ru-RU" sz="2800" dirty="0" smtClean="0"/>
              <a:t>- некоторые числа, то говорят, что </a:t>
            </a:r>
            <a:r>
              <a:rPr lang="ru-RU" sz="2800" b="1" dirty="0" smtClean="0"/>
              <a:t>вектор </a:t>
            </a:r>
            <a:r>
              <a:rPr lang="en-US" sz="2800" b="1" dirty="0" smtClean="0"/>
              <a:t>p</a:t>
            </a:r>
            <a:r>
              <a:rPr lang="ru-RU" sz="2800" b="1" dirty="0" smtClean="0"/>
              <a:t> </a:t>
            </a:r>
          </a:p>
          <a:p>
            <a:pPr>
              <a:lnSpc>
                <a:spcPts val="3800"/>
              </a:lnSpc>
              <a:buNone/>
            </a:pPr>
            <a:r>
              <a:rPr lang="en-US" sz="2800" b="1" dirty="0" smtClean="0"/>
              <a:t>   </a:t>
            </a:r>
            <a:r>
              <a:rPr lang="ru-RU" sz="2800" b="1" dirty="0" smtClean="0"/>
              <a:t>разложен по векторам </a:t>
            </a:r>
            <a:r>
              <a:rPr lang="en-US" sz="2800" b="1" dirty="0" smtClean="0"/>
              <a:t>a, b </a:t>
            </a:r>
            <a:r>
              <a:rPr lang="ru-RU" sz="2800" b="1" dirty="0" smtClean="0"/>
              <a:t>и </a:t>
            </a:r>
            <a:r>
              <a:rPr lang="en-US" sz="2800" b="1" dirty="0" smtClean="0"/>
              <a:t>c</a:t>
            </a:r>
            <a:r>
              <a:rPr lang="en-US" sz="2800" dirty="0" smtClean="0"/>
              <a:t>.  </a:t>
            </a:r>
            <a:r>
              <a:rPr lang="ru-RU" sz="2800" dirty="0" smtClean="0"/>
              <a:t>Числа </a:t>
            </a:r>
            <a:r>
              <a:rPr lang="en-US" sz="2800" dirty="0" smtClean="0"/>
              <a:t>x, y, z</a:t>
            </a:r>
            <a:r>
              <a:rPr lang="ru-RU" sz="2800" dirty="0" smtClean="0"/>
              <a:t> называются коэффициентами разложения.</a:t>
            </a:r>
            <a:r>
              <a:rPr lang="ru-RU" sz="2800" i="1" dirty="0" smtClean="0"/>
              <a:t>                                 </a:t>
            </a:r>
          </a:p>
          <a:p>
            <a:pPr>
              <a:buNone/>
            </a:pPr>
            <a:r>
              <a:rPr lang="ru-RU" sz="2800" i="1" dirty="0" smtClean="0"/>
              <a:t>                                          </a:t>
            </a:r>
            <a:r>
              <a:rPr lang="ru-RU" sz="2800" i="1" dirty="0" smtClean="0">
                <a:solidFill>
                  <a:srgbClr val="7030A0"/>
                </a:solidFill>
              </a:rPr>
              <a:t>ТЕОРЕМА:</a:t>
            </a:r>
          </a:p>
          <a:p>
            <a:pPr>
              <a:buNone/>
            </a:pPr>
            <a:r>
              <a:rPr lang="ru-RU" sz="2800" dirty="0" smtClean="0"/>
              <a:t>     Любой вектор можно разложить по трем данным некомпланарными векторами, причем коэффициентами разложения определяются единственным образом.</a:t>
            </a:r>
          </a:p>
        </p:txBody>
      </p:sp>
      <p:cxnSp>
        <p:nvCxnSpPr>
          <p:cNvPr id="4" name="Прямая со стрелкой 3"/>
          <p:cNvCxnSpPr/>
          <p:nvPr/>
        </p:nvCxnSpPr>
        <p:spPr>
          <a:xfrm>
            <a:off x="1857356" y="1857364"/>
            <a:ext cx="214314" cy="1588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Прямая со стрелкой 4"/>
          <p:cNvCxnSpPr/>
          <p:nvPr/>
        </p:nvCxnSpPr>
        <p:spPr>
          <a:xfrm>
            <a:off x="1214414" y="1857364"/>
            <a:ext cx="214314" cy="1588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/>
          <p:nvPr/>
        </p:nvCxnSpPr>
        <p:spPr>
          <a:xfrm>
            <a:off x="500034" y="1857364"/>
            <a:ext cx="214314" cy="1588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 стрелкой 7"/>
          <p:cNvCxnSpPr/>
          <p:nvPr/>
        </p:nvCxnSpPr>
        <p:spPr>
          <a:xfrm>
            <a:off x="2571736" y="1857364"/>
            <a:ext cx="214314" cy="1588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>
            <a:off x="5500694" y="2928934"/>
            <a:ext cx="214314" cy="1588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/>
          <p:nvPr/>
        </p:nvCxnSpPr>
        <p:spPr>
          <a:xfrm>
            <a:off x="4857752" y="2928934"/>
            <a:ext cx="214314" cy="1588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>
            <a:off x="4500562" y="2928934"/>
            <a:ext cx="214314" cy="1588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>
            <a:off x="3857620" y="2357430"/>
            <a:ext cx="214314" cy="1588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800" dirty="0" smtClean="0">
                <a:solidFill>
                  <a:srgbClr val="BC541A"/>
                </a:solidFill>
              </a:rPr>
              <a:t>Векторы в пространстве</a:t>
            </a:r>
            <a:endParaRPr lang="fr-CA" sz="4800" dirty="0" smtClean="0">
              <a:solidFill>
                <a:srgbClr val="BC541A"/>
              </a:solidFill>
            </a:endParaRPr>
          </a:p>
        </p:txBody>
      </p:sp>
      <p:sp>
        <p:nvSpPr>
          <p:cNvPr id="3075" name="Espace réservé du contenu 2"/>
          <p:cNvSpPr>
            <a:spLocks noGrp="1"/>
          </p:cNvSpPr>
          <p:nvPr>
            <p:ph sz="quarter" idx="1"/>
          </p:nvPr>
        </p:nvSpPr>
        <p:spPr>
          <a:xfrm>
            <a:off x="1285852" y="2357430"/>
            <a:ext cx="7115196" cy="4143393"/>
          </a:xfrm>
        </p:spPr>
        <p:txBody>
          <a:bodyPr>
            <a:normAutofit/>
          </a:bodyPr>
          <a:lstStyle/>
          <a:p>
            <a:r>
              <a:rPr lang="ru-RU" sz="4000" dirty="0" smtClean="0"/>
              <a:t>Умножение вектора на число</a:t>
            </a:r>
          </a:p>
          <a:p>
            <a:r>
              <a:rPr lang="ru-RU" sz="4000" dirty="0" err="1" smtClean="0"/>
              <a:t>Компланарные</a:t>
            </a:r>
            <a:r>
              <a:rPr lang="ru-RU" sz="4000" dirty="0" smtClean="0"/>
              <a:t> векторы</a:t>
            </a:r>
            <a:endParaRPr lang="fr-CA" sz="4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Espace réservé du contenu 2"/>
          <p:cNvSpPr>
            <a:spLocks noGrp="1"/>
          </p:cNvSpPr>
          <p:nvPr>
            <p:ph sz="quarter" idx="1"/>
          </p:nvPr>
        </p:nvSpPr>
        <p:spPr>
          <a:xfrm>
            <a:off x="857224" y="714356"/>
            <a:ext cx="7786742" cy="3071810"/>
          </a:xfrm>
        </p:spPr>
        <p:txBody>
          <a:bodyPr/>
          <a:lstStyle/>
          <a:p>
            <a:pPr>
              <a:buNone/>
            </a:pPr>
            <a:r>
              <a:rPr lang="en-US" dirty="0" smtClean="0">
                <a:solidFill>
                  <a:srgbClr val="BC541A"/>
                </a:solidFill>
              </a:rPr>
              <a:t>   </a:t>
            </a:r>
            <a:r>
              <a:rPr lang="ru-RU" dirty="0" smtClean="0"/>
              <a:t>Произведение </a:t>
            </a:r>
            <a:r>
              <a:rPr lang="ru-RU" dirty="0" smtClean="0"/>
              <a:t>ненулевого вектора  </a:t>
            </a:r>
            <a:r>
              <a:rPr lang="ru-RU" dirty="0" smtClean="0"/>
              <a:t>а на число </a:t>
            </a:r>
            <a:r>
              <a:rPr lang="en-US" dirty="0" smtClean="0"/>
              <a:t>k </a:t>
            </a:r>
            <a:r>
              <a:rPr lang="ru-RU" dirty="0" smtClean="0"/>
              <a:t>называется такой вектор </a:t>
            </a:r>
            <a:r>
              <a:rPr lang="en-US" dirty="0" smtClean="0"/>
              <a:t>b</a:t>
            </a:r>
            <a:r>
              <a:rPr lang="ru-RU" dirty="0" smtClean="0"/>
              <a:t>,</a:t>
            </a:r>
            <a:r>
              <a:rPr lang="en-US" dirty="0" smtClean="0"/>
              <a:t> </a:t>
            </a:r>
            <a:r>
              <a:rPr lang="ru-RU" dirty="0" smtClean="0"/>
              <a:t>длина которого равна </a:t>
            </a:r>
          </a:p>
          <a:p>
            <a:pPr>
              <a:buNone/>
            </a:pPr>
            <a:r>
              <a:rPr lang="ru-RU" dirty="0" smtClean="0">
                <a:latin typeface="Cambria Math"/>
                <a:ea typeface="Cambria Math"/>
              </a:rPr>
              <a:t>  </a:t>
            </a:r>
            <a:r>
              <a:rPr lang="en-US" dirty="0" smtClean="0">
                <a:latin typeface="Cambria Math"/>
                <a:ea typeface="Cambria Math"/>
              </a:rPr>
              <a:t>  </a:t>
            </a:r>
            <a:r>
              <a:rPr lang="ru-RU" dirty="0" smtClean="0">
                <a:latin typeface="Cambria Math"/>
                <a:ea typeface="Cambria Math"/>
              </a:rPr>
              <a:t>|</a:t>
            </a:r>
            <a:r>
              <a:rPr lang="en-US" dirty="0" smtClean="0">
                <a:latin typeface="Cambria Math"/>
                <a:ea typeface="Cambria Math"/>
              </a:rPr>
              <a:t>k</a:t>
            </a:r>
            <a:r>
              <a:rPr lang="ru-RU" dirty="0" smtClean="0">
                <a:latin typeface="Cambria Math"/>
                <a:ea typeface="Cambria Math"/>
              </a:rPr>
              <a:t>|</a:t>
            </a:r>
            <a:r>
              <a:rPr lang="en-US" dirty="0" smtClean="0">
                <a:latin typeface="Cambria Math"/>
                <a:ea typeface="Cambria Math"/>
              </a:rPr>
              <a:t>*</a:t>
            </a:r>
            <a:r>
              <a:rPr lang="ru-RU" dirty="0" smtClean="0">
                <a:latin typeface="Cambria Math"/>
                <a:ea typeface="Cambria Math"/>
              </a:rPr>
              <a:t>|</a:t>
            </a:r>
            <a:r>
              <a:rPr lang="en-US" dirty="0" smtClean="0">
                <a:latin typeface="Cambria Math"/>
                <a:ea typeface="Cambria Math"/>
              </a:rPr>
              <a:t>a</a:t>
            </a:r>
            <a:r>
              <a:rPr lang="ru-RU" dirty="0" smtClean="0">
                <a:latin typeface="Cambria Math"/>
                <a:ea typeface="Cambria Math"/>
              </a:rPr>
              <a:t>|, причем  а и</a:t>
            </a:r>
            <a:r>
              <a:rPr lang="en-US" dirty="0" smtClean="0">
                <a:latin typeface="Cambria Math"/>
                <a:ea typeface="Cambria Math"/>
              </a:rPr>
              <a:t> b</a:t>
            </a:r>
            <a:r>
              <a:rPr lang="ru-RU" dirty="0" smtClean="0">
                <a:latin typeface="Cambria Math"/>
                <a:ea typeface="Cambria Math"/>
              </a:rPr>
              <a:t> </a:t>
            </a:r>
            <a:r>
              <a:rPr lang="ru-RU" dirty="0" err="1" smtClean="0">
                <a:latin typeface="Cambria Math"/>
                <a:ea typeface="Cambria Math"/>
              </a:rPr>
              <a:t>сонаправлены</a:t>
            </a:r>
            <a:r>
              <a:rPr lang="ru-RU" dirty="0" smtClean="0">
                <a:latin typeface="Cambria Math"/>
                <a:ea typeface="Cambria Math"/>
              </a:rPr>
              <a:t> при </a:t>
            </a:r>
            <a:r>
              <a:rPr lang="en-US" dirty="0" smtClean="0">
                <a:latin typeface="Cambria Math"/>
                <a:ea typeface="Cambria Math"/>
              </a:rPr>
              <a:t>k≥0 </a:t>
            </a:r>
            <a:r>
              <a:rPr lang="ru-RU" dirty="0" smtClean="0">
                <a:latin typeface="Cambria Math"/>
                <a:ea typeface="Cambria Math"/>
              </a:rPr>
              <a:t>и противоположно направлены при </a:t>
            </a:r>
            <a:r>
              <a:rPr lang="en-US" dirty="0" smtClean="0">
                <a:latin typeface="Cambria Math"/>
                <a:ea typeface="Cambria Math"/>
              </a:rPr>
              <a:t>k&lt;0</a:t>
            </a:r>
            <a:endParaRPr lang="en-US" dirty="0" smtClean="0"/>
          </a:p>
        </p:txBody>
      </p:sp>
      <p:cxnSp>
        <p:nvCxnSpPr>
          <p:cNvPr id="6" name="Прямая со стрелкой 5"/>
          <p:cNvCxnSpPr/>
          <p:nvPr/>
        </p:nvCxnSpPr>
        <p:spPr>
          <a:xfrm>
            <a:off x="6286512" y="785794"/>
            <a:ext cx="428628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 стрелкой 7"/>
          <p:cNvCxnSpPr/>
          <p:nvPr/>
        </p:nvCxnSpPr>
        <p:spPr>
          <a:xfrm>
            <a:off x="5000628" y="1214422"/>
            <a:ext cx="428628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>
            <a:off x="1785918" y="2071678"/>
            <a:ext cx="428628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>
            <a:off x="3357554" y="2071678"/>
            <a:ext cx="428628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>
            <a:off x="3929058" y="2071678"/>
            <a:ext cx="428628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 flipV="1">
            <a:off x="1428728" y="4071942"/>
            <a:ext cx="3286148" cy="1571636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 rot="16200000" flipV="1">
            <a:off x="2464579" y="5036355"/>
            <a:ext cx="214314" cy="142876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 rot="16200000" flipV="1">
            <a:off x="3464711" y="4536289"/>
            <a:ext cx="214314" cy="142876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Овал 20"/>
          <p:cNvSpPr/>
          <p:nvPr/>
        </p:nvSpPr>
        <p:spPr>
          <a:xfrm>
            <a:off x="1428728" y="5572140"/>
            <a:ext cx="142876" cy="142876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Овал 21"/>
          <p:cNvSpPr/>
          <p:nvPr/>
        </p:nvSpPr>
        <p:spPr>
          <a:xfrm>
            <a:off x="1142976" y="5000636"/>
            <a:ext cx="142876" cy="142876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3" name="Прямая со стрелкой 22"/>
          <p:cNvCxnSpPr/>
          <p:nvPr/>
        </p:nvCxnSpPr>
        <p:spPr>
          <a:xfrm flipV="1">
            <a:off x="1214414" y="4500570"/>
            <a:ext cx="1214446" cy="571504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Овал 25"/>
          <p:cNvSpPr/>
          <p:nvPr/>
        </p:nvSpPr>
        <p:spPr>
          <a:xfrm>
            <a:off x="5357818" y="5143512"/>
            <a:ext cx="142876" cy="142876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7" name="Прямая со стрелкой 26"/>
          <p:cNvCxnSpPr/>
          <p:nvPr/>
        </p:nvCxnSpPr>
        <p:spPr>
          <a:xfrm flipV="1">
            <a:off x="5429256" y="4572008"/>
            <a:ext cx="1214446" cy="642942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 стрелкой 28"/>
          <p:cNvCxnSpPr/>
          <p:nvPr/>
        </p:nvCxnSpPr>
        <p:spPr>
          <a:xfrm rot="10800000" flipV="1">
            <a:off x="5214942" y="4286256"/>
            <a:ext cx="3000396" cy="1714512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Овал 30"/>
          <p:cNvSpPr/>
          <p:nvPr/>
        </p:nvSpPr>
        <p:spPr>
          <a:xfrm>
            <a:off x="8143900" y="4214818"/>
            <a:ext cx="142876" cy="142876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45" name="Прямая соединительная линия 44"/>
          <p:cNvCxnSpPr/>
          <p:nvPr/>
        </p:nvCxnSpPr>
        <p:spPr>
          <a:xfrm rot="16200000" flipV="1">
            <a:off x="6179355" y="5322107"/>
            <a:ext cx="214314" cy="142876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Прямая соединительная линия 45"/>
          <p:cNvCxnSpPr/>
          <p:nvPr/>
        </p:nvCxnSpPr>
        <p:spPr>
          <a:xfrm rot="16200000" flipV="1">
            <a:off x="7108049" y="4750603"/>
            <a:ext cx="214314" cy="142876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46"/>
          <p:cNvSpPr txBox="1"/>
          <p:nvPr/>
        </p:nvSpPr>
        <p:spPr>
          <a:xfrm>
            <a:off x="1071538" y="3857628"/>
            <a:ext cx="9286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k=3</a:t>
            </a:r>
            <a:endParaRPr lang="ru-RU" dirty="0"/>
          </a:p>
        </p:txBody>
      </p:sp>
      <p:sp>
        <p:nvSpPr>
          <p:cNvPr id="48" name="TextBox 47"/>
          <p:cNvSpPr txBox="1"/>
          <p:nvPr/>
        </p:nvSpPr>
        <p:spPr>
          <a:xfrm rot="20219990">
            <a:off x="1428728" y="4429132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</a:t>
            </a:r>
            <a:endParaRPr lang="ru-RU" dirty="0"/>
          </a:p>
        </p:txBody>
      </p:sp>
      <p:sp>
        <p:nvSpPr>
          <p:cNvPr id="49" name="TextBox 48"/>
          <p:cNvSpPr txBox="1"/>
          <p:nvPr/>
        </p:nvSpPr>
        <p:spPr>
          <a:xfrm rot="20048855">
            <a:off x="2959707" y="5027017"/>
            <a:ext cx="9474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b= 3a</a:t>
            </a:r>
            <a:endParaRPr lang="ru-RU" dirty="0"/>
          </a:p>
        </p:txBody>
      </p:sp>
      <p:sp>
        <p:nvSpPr>
          <p:cNvPr id="50" name="TextBox 49"/>
          <p:cNvSpPr txBox="1"/>
          <p:nvPr/>
        </p:nvSpPr>
        <p:spPr>
          <a:xfrm rot="20136487">
            <a:off x="5704316" y="4484438"/>
            <a:ext cx="3476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</a:t>
            </a:r>
            <a:endParaRPr lang="ru-RU" dirty="0"/>
          </a:p>
        </p:txBody>
      </p:sp>
      <p:sp>
        <p:nvSpPr>
          <p:cNvPr id="51" name="TextBox 50"/>
          <p:cNvSpPr txBox="1"/>
          <p:nvPr/>
        </p:nvSpPr>
        <p:spPr>
          <a:xfrm rot="19850863">
            <a:off x="6605376" y="5331608"/>
            <a:ext cx="9474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b= -3a</a:t>
            </a:r>
            <a:endParaRPr lang="ru-RU" dirty="0"/>
          </a:p>
        </p:txBody>
      </p:sp>
      <p:cxnSp>
        <p:nvCxnSpPr>
          <p:cNvPr id="53" name="Прямая со стрелкой 52"/>
          <p:cNvCxnSpPr/>
          <p:nvPr/>
        </p:nvCxnSpPr>
        <p:spPr>
          <a:xfrm flipV="1">
            <a:off x="1357290" y="4429132"/>
            <a:ext cx="357190" cy="183012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Прямая со стрелкой 56"/>
          <p:cNvCxnSpPr/>
          <p:nvPr/>
        </p:nvCxnSpPr>
        <p:spPr>
          <a:xfrm flipV="1">
            <a:off x="2857488" y="5143512"/>
            <a:ext cx="357190" cy="183012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Прямая со стрелкой 57"/>
          <p:cNvCxnSpPr/>
          <p:nvPr/>
        </p:nvCxnSpPr>
        <p:spPr>
          <a:xfrm flipV="1">
            <a:off x="3357554" y="4929198"/>
            <a:ext cx="214314" cy="111574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Прямая со стрелкой 60"/>
          <p:cNvCxnSpPr/>
          <p:nvPr/>
        </p:nvCxnSpPr>
        <p:spPr>
          <a:xfrm flipV="1">
            <a:off x="5643570" y="4500570"/>
            <a:ext cx="357190" cy="183012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Прямая со стрелкой 61"/>
          <p:cNvCxnSpPr/>
          <p:nvPr/>
        </p:nvCxnSpPr>
        <p:spPr>
          <a:xfrm flipV="1">
            <a:off x="6500826" y="5429264"/>
            <a:ext cx="357190" cy="183012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Прямая со стрелкой 62"/>
          <p:cNvCxnSpPr/>
          <p:nvPr/>
        </p:nvCxnSpPr>
        <p:spPr>
          <a:xfrm flipV="1">
            <a:off x="7072330" y="5214950"/>
            <a:ext cx="285752" cy="142876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6500826" y="3857628"/>
            <a:ext cx="9286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k=-3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57158" y="571480"/>
            <a:ext cx="8572560" cy="6000792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sz="3600" dirty="0" smtClean="0"/>
              <a:t>!</a:t>
            </a:r>
            <a:r>
              <a:rPr lang="ru-RU" sz="2800" dirty="0" smtClean="0"/>
              <a:t>Для  любого числа </a:t>
            </a:r>
            <a:r>
              <a:rPr lang="en-US" sz="2800" dirty="0" smtClean="0"/>
              <a:t>k</a:t>
            </a:r>
            <a:r>
              <a:rPr lang="ru-RU" sz="2800" dirty="0" smtClean="0"/>
              <a:t> и любого вектора </a:t>
            </a:r>
            <a:r>
              <a:rPr lang="en-US" sz="2800" dirty="0" smtClean="0"/>
              <a:t>a</a:t>
            </a:r>
            <a:r>
              <a:rPr lang="ru-RU" sz="2800" dirty="0" smtClean="0"/>
              <a:t> векторы </a:t>
            </a:r>
            <a:r>
              <a:rPr lang="en-US" sz="2800" dirty="0" smtClean="0"/>
              <a:t>a</a:t>
            </a:r>
            <a:r>
              <a:rPr lang="ru-RU" sz="2800" dirty="0" smtClean="0"/>
              <a:t> и</a:t>
            </a:r>
            <a:r>
              <a:rPr lang="en-US" sz="2800" dirty="0" smtClean="0"/>
              <a:t> ka </a:t>
            </a:r>
            <a:r>
              <a:rPr lang="ru-RU" sz="2800" dirty="0" err="1" smtClean="0"/>
              <a:t>коллинеарны</a:t>
            </a:r>
            <a:r>
              <a:rPr lang="ru-RU" sz="2800" dirty="0" smtClean="0"/>
              <a:t>.</a:t>
            </a:r>
          </a:p>
          <a:p>
            <a:pPr>
              <a:buNone/>
            </a:pPr>
            <a:r>
              <a:rPr lang="en-US" sz="4000" dirty="0" smtClean="0"/>
              <a:t>!</a:t>
            </a:r>
            <a:r>
              <a:rPr lang="ru-RU" sz="2800" dirty="0" smtClean="0"/>
              <a:t> Произведение любого вектора на число 0 есть нулевой вектор.</a:t>
            </a:r>
          </a:p>
          <a:p>
            <a:pPr algn="ctr">
              <a:buNone/>
            </a:pPr>
            <a:r>
              <a:rPr lang="ru-RU" sz="2800" u="sng" dirty="0" smtClean="0">
                <a:solidFill>
                  <a:srgbClr val="C00000"/>
                </a:solidFill>
              </a:rPr>
              <a:t>Свойства умножения вектора на число:</a:t>
            </a:r>
          </a:p>
          <a:p>
            <a:pPr>
              <a:buNone/>
            </a:pPr>
            <a:r>
              <a:rPr lang="ru-RU" sz="2800" dirty="0" smtClean="0"/>
              <a:t>Для любых векторов </a:t>
            </a:r>
            <a:r>
              <a:rPr lang="en-US" sz="2800" dirty="0" smtClean="0"/>
              <a:t>a</a:t>
            </a:r>
            <a:r>
              <a:rPr lang="ru-RU" sz="2800" dirty="0" smtClean="0"/>
              <a:t>, </a:t>
            </a:r>
            <a:r>
              <a:rPr lang="en-US" sz="2800" dirty="0" smtClean="0"/>
              <a:t>b </a:t>
            </a:r>
            <a:r>
              <a:rPr lang="ru-RU" sz="2800" dirty="0" smtClean="0"/>
              <a:t>и любых чисел </a:t>
            </a:r>
            <a:r>
              <a:rPr lang="en-US" sz="2800" dirty="0" smtClean="0"/>
              <a:t>k</a:t>
            </a:r>
            <a:r>
              <a:rPr lang="ru-RU" sz="2800" dirty="0" smtClean="0"/>
              <a:t>, </a:t>
            </a:r>
            <a:r>
              <a:rPr lang="en-US" sz="2800" dirty="0" smtClean="0"/>
              <a:t>l</a:t>
            </a:r>
            <a:endParaRPr lang="ru-RU" sz="2800" dirty="0" smtClean="0"/>
          </a:p>
          <a:p>
            <a:pPr>
              <a:buNone/>
            </a:pPr>
            <a:r>
              <a:rPr lang="ru-RU" sz="2800" dirty="0" smtClean="0"/>
              <a:t>справедливы равенства:</a:t>
            </a:r>
          </a:p>
          <a:p>
            <a:pPr marL="742950" indent="-742950">
              <a:buFont typeface="+mj-lt"/>
              <a:buAutoNum type="arabicParenR"/>
            </a:pPr>
            <a:r>
              <a:rPr lang="ru-RU" sz="2800" spc="300" dirty="0" smtClean="0"/>
              <a:t>(</a:t>
            </a:r>
            <a:r>
              <a:rPr lang="en-US" sz="2800" spc="300" dirty="0" err="1" smtClean="0"/>
              <a:t>kl</a:t>
            </a:r>
            <a:r>
              <a:rPr lang="en-US" sz="2800" spc="300" dirty="0" smtClean="0"/>
              <a:t>)a=k(la)-</a:t>
            </a:r>
            <a:r>
              <a:rPr lang="ru-RU" sz="2800" spc="300" dirty="0" smtClean="0"/>
              <a:t> </a:t>
            </a:r>
            <a:r>
              <a:rPr lang="ru-RU" sz="2800" spc="170" dirty="0" smtClean="0"/>
              <a:t>сочетательный закон</a:t>
            </a:r>
          </a:p>
          <a:p>
            <a:pPr marL="742950" indent="-742950">
              <a:buFont typeface="+mj-lt"/>
              <a:buAutoNum type="arabicParenR"/>
            </a:pPr>
            <a:r>
              <a:rPr lang="en-US" sz="2800" spc="300" dirty="0" smtClean="0"/>
              <a:t>k(</a:t>
            </a:r>
            <a:r>
              <a:rPr lang="en-US" sz="2800" spc="300" dirty="0" err="1" smtClean="0"/>
              <a:t>a+b</a:t>
            </a:r>
            <a:r>
              <a:rPr lang="en-US" sz="2800" spc="300" dirty="0" smtClean="0"/>
              <a:t>)=</a:t>
            </a:r>
            <a:r>
              <a:rPr lang="en-US" sz="2800" spc="300" dirty="0" err="1" smtClean="0"/>
              <a:t>ka+kb</a:t>
            </a:r>
            <a:r>
              <a:rPr lang="en-US" sz="2800" spc="300" dirty="0" smtClean="0"/>
              <a:t>- </a:t>
            </a:r>
            <a:r>
              <a:rPr lang="ru-RU" sz="2800" spc="170" dirty="0" smtClean="0"/>
              <a:t>первый распределительный закон</a:t>
            </a:r>
          </a:p>
          <a:p>
            <a:pPr marL="742950" indent="-742950">
              <a:buFont typeface="+mj-lt"/>
              <a:buAutoNum type="arabicParenR"/>
            </a:pPr>
            <a:r>
              <a:rPr lang="en-US" sz="2800" spc="300" dirty="0" smtClean="0"/>
              <a:t>(</a:t>
            </a:r>
            <a:r>
              <a:rPr lang="en-US" sz="2800" spc="300" dirty="0" err="1" smtClean="0"/>
              <a:t>k+l</a:t>
            </a:r>
            <a:r>
              <a:rPr lang="en-US" sz="2800" spc="300" dirty="0" smtClean="0"/>
              <a:t>)a=</a:t>
            </a:r>
            <a:r>
              <a:rPr lang="en-US" sz="2800" spc="300" dirty="0" err="1" smtClean="0"/>
              <a:t>ka+la</a:t>
            </a:r>
            <a:r>
              <a:rPr lang="en-US" sz="2800" spc="300" dirty="0" smtClean="0"/>
              <a:t>-</a:t>
            </a:r>
            <a:r>
              <a:rPr lang="ru-RU" sz="2800" spc="300" dirty="0" smtClean="0"/>
              <a:t> </a:t>
            </a:r>
            <a:r>
              <a:rPr lang="ru-RU" sz="2800" spc="170" dirty="0" smtClean="0"/>
              <a:t>второй распределительный закон</a:t>
            </a:r>
            <a:endParaRPr lang="ru-RU" sz="2800" spc="170" dirty="0"/>
          </a:p>
        </p:txBody>
      </p:sp>
      <p:cxnSp>
        <p:nvCxnSpPr>
          <p:cNvPr id="5" name="Прямая со стрелкой 4"/>
          <p:cNvCxnSpPr/>
          <p:nvPr/>
        </p:nvCxnSpPr>
        <p:spPr>
          <a:xfrm>
            <a:off x="6858016" y="714356"/>
            <a:ext cx="214314" cy="1588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 стрелкой 5"/>
          <p:cNvCxnSpPr/>
          <p:nvPr/>
        </p:nvCxnSpPr>
        <p:spPr>
          <a:xfrm>
            <a:off x="8572528" y="714356"/>
            <a:ext cx="214314" cy="1588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/>
          <p:nvPr/>
        </p:nvCxnSpPr>
        <p:spPr>
          <a:xfrm>
            <a:off x="1214414" y="1142984"/>
            <a:ext cx="214314" cy="1588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 стрелкой 7"/>
          <p:cNvCxnSpPr/>
          <p:nvPr/>
        </p:nvCxnSpPr>
        <p:spPr>
          <a:xfrm>
            <a:off x="3929058" y="3071810"/>
            <a:ext cx="214314" cy="1588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>
            <a:off x="4286248" y="3071810"/>
            <a:ext cx="214314" cy="1588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/>
          <p:nvPr/>
        </p:nvCxnSpPr>
        <p:spPr>
          <a:xfrm>
            <a:off x="1857356" y="4000504"/>
            <a:ext cx="214314" cy="1588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>
            <a:off x="2786050" y="4000504"/>
            <a:ext cx="214314" cy="1588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>
            <a:off x="1571604" y="4429132"/>
            <a:ext cx="214314" cy="1588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>
            <a:off x="2000232" y="4429132"/>
            <a:ext cx="214314" cy="1588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>
            <a:off x="2857488" y="4429132"/>
            <a:ext cx="214314" cy="1588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/>
          <p:nvPr/>
        </p:nvCxnSpPr>
        <p:spPr>
          <a:xfrm>
            <a:off x="3571868" y="4429132"/>
            <a:ext cx="214314" cy="1588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>
            <a:off x="2071670" y="5286388"/>
            <a:ext cx="214314" cy="1588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/>
          <p:nvPr/>
        </p:nvCxnSpPr>
        <p:spPr>
          <a:xfrm>
            <a:off x="2714612" y="5286388"/>
            <a:ext cx="214314" cy="1588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/>
          <p:nvPr/>
        </p:nvCxnSpPr>
        <p:spPr>
          <a:xfrm>
            <a:off x="3357554" y="5286388"/>
            <a:ext cx="214314" cy="1588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28662" y="214290"/>
            <a:ext cx="2728906" cy="868346"/>
          </a:xfrm>
        </p:spPr>
        <p:txBody>
          <a:bodyPr/>
          <a:lstStyle/>
          <a:p>
            <a:r>
              <a:rPr lang="ru-RU" u="sng" dirty="0" smtClean="0"/>
              <a:t>Задание:</a:t>
            </a:r>
            <a:endParaRPr lang="ru-RU" u="sng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928662" y="1643050"/>
            <a:ext cx="3514724" cy="623878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Дан тетраэдр </a:t>
            </a:r>
            <a:r>
              <a:rPr lang="en-US" dirty="0" smtClean="0"/>
              <a:t>ABCD.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  <p:sp>
        <p:nvSpPr>
          <p:cNvPr id="4" name="Прямоугольник 3"/>
          <p:cNvSpPr/>
          <p:nvPr/>
        </p:nvSpPr>
        <p:spPr>
          <a:xfrm>
            <a:off x="5072066" y="2500306"/>
            <a:ext cx="3643338" cy="22398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None/>
            </a:pPr>
            <a:r>
              <a:rPr lang="ru-RU" sz="2400" dirty="0" smtClean="0"/>
              <a:t>Докажите, что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arenR"/>
            </a:pPr>
            <a:r>
              <a:rPr lang="en-US" sz="2400" dirty="0" smtClean="0"/>
              <a:t>AB+BD=AC+CD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arenR"/>
            </a:pPr>
            <a:r>
              <a:rPr lang="en-US" sz="2400" dirty="0" smtClean="0"/>
              <a:t>AB+BC=DC+AD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arenR"/>
            </a:pPr>
            <a:r>
              <a:rPr lang="en-US" sz="2400" dirty="0" smtClean="0"/>
              <a:t>DC+BD=AC+BA</a:t>
            </a: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1142976" y="5000636"/>
            <a:ext cx="1357322" cy="571504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 rot="5400000" flipH="1" flipV="1">
            <a:off x="2500298" y="4429132"/>
            <a:ext cx="1143008" cy="1143008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flipV="1">
            <a:off x="1142976" y="4429132"/>
            <a:ext cx="2500330" cy="571504"/>
          </a:xfrm>
          <a:prstGeom prst="line">
            <a:avLst/>
          </a:prstGeom>
          <a:ln w="22225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 rot="5400000" flipH="1" flipV="1">
            <a:off x="785786" y="3500438"/>
            <a:ext cx="1857388" cy="1143008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 rot="16200000" flipV="1">
            <a:off x="1178695" y="4250537"/>
            <a:ext cx="2428892" cy="214314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 rot="10800000">
            <a:off x="2285984" y="3143248"/>
            <a:ext cx="1357322" cy="1285884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2285984" y="2786058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</a:t>
            </a:r>
            <a:endParaRPr lang="ru-RU" dirty="0"/>
          </a:p>
        </p:txBody>
      </p:sp>
      <p:sp>
        <p:nvSpPr>
          <p:cNvPr id="32" name="TextBox 31"/>
          <p:cNvSpPr txBox="1"/>
          <p:nvPr/>
        </p:nvSpPr>
        <p:spPr>
          <a:xfrm>
            <a:off x="3714744" y="4143380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</a:t>
            </a:r>
            <a:endParaRPr lang="ru-RU" dirty="0"/>
          </a:p>
        </p:txBody>
      </p:sp>
      <p:sp>
        <p:nvSpPr>
          <p:cNvPr id="33" name="TextBox 32"/>
          <p:cNvSpPr txBox="1"/>
          <p:nvPr/>
        </p:nvSpPr>
        <p:spPr>
          <a:xfrm>
            <a:off x="2500298" y="5643578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</a:t>
            </a:r>
            <a:endParaRPr lang="ru-RU" dirty="0"/>
          </a:p>
        </p:txBody>
      </p:sp>
      <p:sp>
        <p:nvSpPr>
          <p:cNvPr id="34" name="TextBox 33"/>
          <p:cNvSpPr txBox="1"/>
          <p:nvPr/>
        </p:nvSpPr>
        <p:spPr>
          <a:xfrm>
            <a:off x="714348" y="4786322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</a:t>
            </a:r>
            <a:endParaRPr lang="ru-RU" dirty="0"/>
          </a:p>
        </p:txBody>
      </p:sp>
      <p:cxnSp>
        <p:nvCxnSpPr>
          <p:cNvPr id="36" name="Прямая со стрелкой 35"/>
          <p:cNvCxnSpPr/>
          <p:nvPr/>
        </p:nvCxnSpPr>
        <p:spPr>
          <a:xfrm>
            <a:off x="5786446" y="3714752"/>
            <a:ext cx="285752" cy="1588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 стрелкой 36"/>
          <p:cNvCxnSpPr/>
          <p:nvPr/>
        </p:nvCxnSpPr>
        <p:spPr>
          <a:xfrm>
            <a:off x="7572396" y="3143248"/>
            <a:ext cx="285752" cy="1588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 стрелкой 37"/>
          <p:cNvCxnSpPr/>
          <p:nvPr/>
        </p:nvCxnSpPr>
        <p:spPr>
          <a:xfrm>
            <a:off x="7000892" y="3143248"/>
            <a:ext cx="285752" cy="1588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 стрелкой 38"/>
          <p:cNvCxnSpPr/>
          <p:nvPr/>
        </p:nvCxnSpPr>
        <p:spPr>
          <a:xfrm>
            <a:off x="6357950" y="3143248"/>
            <a:ext cx="285752" cy="1588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 стрелкой 39"/>
          <p:cNvCxnSpPr/>
          <p:nvPr/>
        </p:nvCxnSpPr>
        <p:spPr>
          <a:xfrm>
            <a:off x="5786446" y="3143248"/>
            <a:ext cx="285752" cy="1588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 стрелкой 40"/>
          <p:cNvCxnSpPr/>
          <p:nvPr/>
        </p:nvCxnSpPr>
        <p:spPr>
          <a:xfrm>
            <a:off x="7500958" y="4286256"/>
            <a:ext cx="285752" cy="1588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 стрелкой 41"/>
          <p:cNvCxnSpPr/>
          <p:nvPr/>
        </p:nvCxnSpPr>
        <p:spPr>
          <a:xfrm>
            <a:off x="7572396" y="3714752"/>
            <a:ext cx="285752" cy="1588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Прямая со стрелкой 42"/>
          <p:cNvCxnSpPr/>
          <p:nvPr/>
        </p:nvCxnSpPr>
        <p:spPr>
          <a:xfrm>
            <a:off x="6929454" y="3714752"/>
            <a:ext cx="285752" cy="1588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Прямая со стрелкой 43"/>
          <p:cNvCxnSpPr/>
          <p:nvPr/>
        </p:nvCxnSpPr>
        <p:spPr>
          <a:xfrm>
            <a:off x="6357950" y="3714752"/>
            <a:ext cx="285752" cy="1588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Прямая со стрелкой 44"/>
          <p:cNvCxnSpPr/>
          <p:nvPr/>
        </p:nvCxnSpPr>
        <p:spPr>
          <a:xfrm>
            <a:off x="7000892" y="4286256"/>
            <a:ext cx="285752" cy="1588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Прямая со стрелкой 45"/>
          <p:cNvCxnSpPr/>
          <p:nvPr/>
        </p:nvCxnSpPr>
        <p:spPr>
          <a:xfrm>
            <a:off x="6357950" y="4286256"/>
            <a:ext cx="285752" cy="1588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Прямая со стрелкой 46"/>
          <p:cNvCxnSpPr/>
          <p:nvPr/>
        </p:nvCxnSpPr>
        <p:spPr>
          <a:xfrm>
            <a:off x="5786446" y="4286256"/>
            <a:ext cx="285752" cy="1588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85720" y="500018"/>
            <a:ext cx="8643998" cy="6357982"/>
          </a:xfrm>
        </p:spPr>
        <p:txBody>
          <a:bodyPr/>
          <a:lstStyle/>
          <a:p>
            <a:pPr>
              <a:buNone/>
            </a:pPr>
            <a:r>
              <a:rPr lang="ru-RU" sz="3200" dirty="0" smtClean="0"/>
              <a:t>      Векторы называются </a:t>
            </a:r>
            <a:r>
              <a:rPr lang="ru-RU" sz="3200" u="sng" dirty="0" err="1" smtClean="0">
                <a:solidFill>
                  <a:srgbClr val="7030A0"/>
                </a:solidFill>
              </a:rPr>
              <a:t>компланарными</a:t>
            </a:r>
            <a:r>
              <a:rPr lang="ru-RU" sz="3200" dirty="0" smtClean="0"/>
              <a:t>, если при откладывании их от одной и той же точки они будут лежать в одной плоскости.</a:t>
            </a:r>
          </a:p>
          <a:p>
            <a:pPr>
              <a:buFont typeface="Wingdings" pitchFamily="2" charset="2"/>
              <a:buChar char="§"/>
            </a:pPr>
            <a:r>
              <a:rPr lang="ru-RU" sz="3200" dirty="0" smtClean="0"/>
              <a:t>Любые два вектора </a:t>
            </a:r>
            <a:r>
              <a:rPr lang="ru-RU" sz="3200" dirty="0" err="1" smtClean="0"/>
              <a:t>компланарны</a:t>
            </a:r>
            <a:r>
              <a:rPr lang="ru-RU" sz="3200" dirty="0" smtClean="0"/>
              <a:t> (почему?)</a:t>
            </a:r>
          </a:p>
          <a:p>
            <a:pPr>
              <a:buFont typeface="Wingdings" pitchFamily="2" charset="2"/>
              <a:buChar char="§"/>
            </a:pPr>
            <a:r>
              <a:rPr lang="ru-RU" sz="3200" dirty="0" smtClean="0"/>
              <a:t>Три вектора, среди которых имеются два коллинеарных, также </a:t>
            </a:r>
            <a:r>
              <a:rPr lang="ru-RU" sz="3200" dirty="0" err="1" smtClean="0"/>
              <a:t>компланарны</a:t>
            </a:r>
            <a:r>
              <a:rPr lang="ru-RU" sz="3200" dirty="0" smtClean="0"/>
              <a:t> (почему?)</a:t>
            </a:r>
          </a:p>
          <a:p>
            <a:pPr>
              <a:buFont typeface="Wingdings" pitchFamily="2" charset="2"/>
              <a:buChar char="§"/>
            </a:pPr>
            <a:r>
              <a:rPr lang="ru-RU" sz="3200" dirty="0" smtClean="0"/>
              <a:t>Три произвольных вектора могут быть </a:t>
            </a:r>
            <a:r>
              <a:rPr lang="ru-RU" sz="3200" dirty="0" err="1" smtClean="0"/>
              <a:t>компланарными</a:t>
            </a:r>
            <a:r>
              <a:rPr lang="ru-RU" sz="3200" dirty="0" smtClean="0"/>
              <a:t> и не </a:t>
            </a:r>
            <a:r>
              <a:rPr lang="ru-RU" sz="3200" dirty="0" err="1" smtClean="0"/>
              <a:t>копланарными</a:t>
            </a:r>
            <a:endParaRPr lang="ru-RU" sz="3200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857752" y="1214422"/>
            <a:ext cx="4000528" cy="4286280"/>
          </a:xfrm>
        </p:spPr>
        <p:txBody>
          <a:bodyPr/>
          <a:lstStyle/>
          <a:p>
            <a:pPr>
              <a:lnSpc>
                <a:spcPts val="3500"/>
              </a:lnSpc>
              <a:buNone/>
            </a:pPr>
            <a:r>
              <a:rPr lang="ru-RU" dirty="0" smtClean="0"/>
              <a:t>Векторы </a:t>
            </a:r>
            <a:r>
              <a:rPr lang="en-US" dirty="0" smtClean="0"/>
              <a:t>OC </a:t>
            </a:r>
            <a:r>
              <a:rPr lang="ru-RU" dirty="0" smtClean="0"/>
              <a:t>и</a:t>
            </a:r>
            <a:r>
              <a:rPr lang="en-US" dirty="0" smtClean="0"/>
              <a:t> OB</a:t>
            </a:r>
            <a:r>
              <a:rPr lang="ru-RU" dirty="0" smtClean="0"/>
              <a:t> </a:t>
            </a:r>
            <a:r>
              <a:rPr lang="ru-RU" dirty="0" err="1" smtClean="0"/>
              <a:t>компланарны</a:t>
            </a:r>
            <a:r>
              <a:rPr lang="ru-RU" dirty="0" smtClean="0"/>
              <a:t>.</a:t>
            </a:r>
          </a:p>
          <a:p>
            <a:pPr>
              <a:lnSpc>
                <a:spcPts val="3500"/>
              </a:lnSpc>
              <a:buNone/>
            </a:pPr>
            <a:r>
              <a:rPr lang="ru-RU" dirty="0" smtClean="0"/>
              <a:t>Векторы </a:t>
            </a:r>
            <a:r>
              <a:rPr lang="en-US" dirty="0" smtClean="0"/>
              <a:t>OC, BK, OB </a:t>
            </a:r>
            <a:r>
              <a:rPr lang="ru-RU" dirty="0" err="1" smtClean="0"/>
              <a:t>компланарны</a:t>
            </a:r>
            <a:r>
              <a:rPr lang="ru-RU" dirty="0" smtClean="0"/>
              <a:t>.</a:t>
            </a:r>
          </a:p>
          <a:p>
            <a:pPr>
              <a:lnSpc>
                <a:spcPts val="3500"/>
              </a:lnSpc>
              <a:buNone/>
            </a:pPr>
            <a:r>
              <a:rPr lang="ru-RU" dirty="0" smtClean="0"/>
              <a:t>Векторы </a:t>
            </a:r>
            <a:r>
              <a:rPr lang="en-US" dirty="0" smtClean="0"/>
              <a:t>OE, OD, OC</a:t>
            </a:r>
            <a:r>
              <a:rPr lang="ru-RU" dirty="0" smtClean="0"/>
              <a:t> </a:t>
            </a:r>
            <a:r>
              <a:rPr lang="ru-RU" dirty="0" err="1" smtClean="0"/>
              <a:t>компланарны</a:t>
            </a:r>
            <a:r>
              <a:rPr lang="ru-RU" dirty="0" smtClean="0"/>
              <a:t>.</a:t>
            </a:r>
          </a:p>
          <a:p>
            <a:pPr>
              <a:lnSpc>
                <a:spcPts val="3500"/>
              </a:lnSpc>
              <a:buNone/>
            </a:pPr>
            <a:r>
              <a:rPr lang="ru-RU" dirty="0" smtClean="0"/>
              <a:t>Векторы </a:t>
            </a:r>
            <a:r>
              <a:rPr lang="en-US" dirty="0" smtClean="0"/>
              <a:t>OA, OB, OD </a:t>
            </a:r>
            <a:r>
              <a:rPr lang="ru-RU" dirty="0" smtClean="0"/>
              <a:t>    не </a:t>
            </a:r>
            <a:r>
              <a:rPr lang="ru-RU" dirty="0" err="1" smtClean="0"/>
              <a:t>компланарны</a:t>
            </a:r>
            <a:endParaRPr lang="ru-RU" dirty="0"/>
          </a:p>
        </p:txBody>
      </p:sp>
      <p:cxnSp>
        <p:nvCxnSpPr>
          <p:cNvPr id="5" name="Прямая со стрелкой 4"/>
          <p:cNvCxnSpPr/>
          <p:nvPr/>
        </p:nvCxnSpPr>
        <p:spPr>
          <a:xfrm rot="5400000" flipH="1" flipV="1">
            <a:off x="1858150" y="2999578"/>
            <a:ext cx="3000396" cy="1588"/>
          </a:xfrm>
          <a:prstGeom prst="straightConnector1">
            <a:avLst/>
          </a:prstGeom>
          <a:ln w="222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 стрелкой 5"/>
          <p:cNvCxnSpPr/>
          <p:nvPr/>
        </p:nvCxnSpPr>
        <p:spPr>
          <a:xfrm rot="5400000" flipH="1" flipV="1">
            <a:off x="1287440" y="3570288"/>
            <a:ext cx="3000396" cy="1588"/>
          </a:xfrm>
          <a:prstGeom prst="straightConnector1">
            <a:avLst/>
          </a:prstGeom>
          <a:ln w="222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 rot="5400000">
            <a:off x="-34163" y="3606007"/>
            <a:ext cx="2928958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5400000">
            <a:off x="537341" y="3034503"/>
            <a:ext cx="2928958" cy="1588"/>
          </a:xfrm>
          <a:prstGeom prst="line">
            <a:avLst/>
          </a:prstGeom>
          <a:ln w="2540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/>
          <p:nvPr/>
        </p:nvCxnSpPr>
        <p:spPr>
          <a:xfrm rot="10800000">
            <a:off x="1429522" y="5071280"/>
            <a:ext cx="1357322" cy="1588"/>
          </a:xfrm>
          <a:prstGeom prst="straightConnector1">
            <a:avLst/>
          </a:prstGeom>
          <a:ln w="222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 rot="5400000" flipH="1" flipV="1">
            <a:off x="2786050" y="4500570"/>
            <a:ext cx="573092" cy="571504"/>
          </a:xfrm>
          <a:prstGeom prst="straightConnector1">
            <a:avLst/>
          </a:prstGeom>
          <a:ln w="222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/>
          <p:nvPr/>
        </p:nvCxnSpPr>
        <p:spPr>
          <a:xfrm rot="10800000">
            <a:off x="2001026" y="4499776"/>
            <a:ext cx="785818" cy="573092"/>
          </a:xfrm>
          <a:prstGeom prst="straightConnector1">
            <a:avLst/>
          </a:prstGeom>
          <a:ln w="22225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 rot="5400000" flipH="1" flipV="1">
            <a:off x="1429522" y="4499776"/>
            <a:ext cx="571504" cy="571504"/>
          </a:xfrm>
          <a:prstGeom prst="line">
            <a:avLst/>
          </a:prstGeom>
          <a:ln w="28575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>
            <a:off x="2001026" y="4499776"/>
            <a:ext cx="1357322" cy="1588"/>
          </a:xfrm>
          <a:prstGeom prst="line">
            <a:avLst/>
          </a:prstGeom>
          <a:ln w="28575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/>
          <p:nvPr/>
        </p:nvCxnSpPr>
        <p:spPr>
          <a:xfrm>
            <a:off x="2001026" y="1570818"/>
            <a:ext cx="1357322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единительная линия 31"/>
          <p:cNvCxnSpPr/>
          <p:nvPr/>
        </p:nvCxnSpPr>
        <p:spPr>
          <a:xfrm>
            <a:off x="1429522" y="2142322"/>
            <a:ext cx="1357322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единительная линия 33"/>
          <p:cNvCxnSpPr/>
          <p:nvPr/>
        </p:nvCxnSpPr>
        <p:spPr>
          <a:xfrm rot="5400000" flipH="1" flipV="1">
            <a:off x="1429522" y="1570818"/>
            <a:ext cx="571504" cy="57150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единительная линия 34"/>
          <p:cNvCxnSpPr/>
          <p:nvPr/>
        </p:nvCxnSpPr>
        <p:spPr>
          <a:xfrm rot="5400000" flipH="1" flipV="1">
            <a:off x="2786844" y="1570818"/>
            <a:ext cx="571504" cy="57150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 стрелкой 35"/>
          <p:cNvCxnSpPr/>
          <p:nvPr/>
        </p:nvCxnSpPr>
        <p:spPr>
          <a:xfrm rot="16200000" flipV="1">
            <a:off x="643704" y="2928140"/>
            <a:ext cx="3500462" cy="785818"/>
          </a:xfrm>
          <a:prstGeom prst="straightConnector1">
            <a:avLst/>
          </a:prstGeom>
          <a:ln w="22225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1714480" y="1142984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</a:t>
            </a:r>
            <a:endParaRPr lang="ru-RU" dirty="0"/>
          </a:p>
        </p:txBody>
      </p:sp>
      <p:sp>
        <p:nvSpPr>
          <p:cNvPr id="39" name="TextBox 38"/>
          <p:cNvSpPr txBox="1"/>
          <p:nvPr/>
        </p:nvSpPr>
        <p:spPr>
          <a:xfrm>
            <a:off x="3286116" y="1142984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K</a:t>
            </a:r>
            <a:endParaRPr lang="ru-RU" dirty="0"/>
          </a:p>
        </p:txBody>
      </p:sp>
      <p:sp>
        <p:nvSpPr>
          <p:cNvPr id="40" name="TextBox 39"/>
          <p:cNvSpPr txBox="1"/>
          <p:nvPr/>
        </p:nvSpPr>
        <p:spPr>
          <a:xfrm>
            <a:off x="2928926" y="2071678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</a:t>
            </a:r>
            <a:endParaRPr lang="ru-RU" dirty="0"/>
          </a:p>
        </p:txBody>
      </p:sp>
      <p:sp>
        <p:nvSpPr>
          <p:cNvPr id="41" name="TextBox 40"/>
          <p:cNvSpPr txBox="1"/>
          <p:nvPr/>
        </p:nvSpPr>
        <p:spPr>
          <a:xfrm>
            <a:off x="3428992" y="4286256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</a:t>
            </a:r>
            <a:endParaRPr lang="ru-RU" dirty="0"/>
          </a:p>
        </p:txBody>
      </p:sp>
      <p:sp>
        <p:nvSpPr>
          <p:cNvPr id="42" name="TextBox 41"/>
          <p:cNvSpPr txBox="1"/>
          <p:nvPr/>
        </p:nvSpPr>
        <p:spPr>
          <a:xfrm>
            <a:off x="2786050" y="5143512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</a:t>
            </a:r>
            <a:endParaRPr lang="ru-RU" dirty="0"/>
          </a:p>
        </p:txBody>
      </p:sp>
      <p:sp>
        <p:nvSpPr>
          <p:cNvPr id="43" name="TextBox 42"/>
          <p:cNvSpPr txBox="1"/>
          <p:nvPr/>
        </p:nvSpPr>
        <p:spPr>
          <a:xfrm>
            <a:off x="1142976" y="5072074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</a:t>
            </a:r>
            <a:endParaRPr lang="ru-RU" dirty="0"/>
          </a:p>
        </p:txBody>
      </p:sp>
      <p:sp>
        <p:nvSpPr>
          <p:cNvPr id="44" name="TextBox 43"/>
          <p:cNvSpPr txBox="1"/>
          <p:nvPr/>
        </p:nvSpPr>
        <p:spPr>
          <a:xfrm>
            <a:off x="1643042" y="4071942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</a:t>
            </a:r>
            <a:endParaRPr lang="ru-RU" dirty="0"/>
          </a:p>
        </p:txBody>
      </p:sp>
      <p:cxnSp>
        <p:nvCxnSpPr>
          <p:cNvPr id="45" name="Прямая со стрелкой 44"/>
          <p:cNvCxnSpPr/>
          <p:nvPr/>
        </p:nvCxnSpPr>
        <p:spPr>
          <a:xfrm>
            <a:off x="6357950" y="1214422"/>
            <a:ext cx="428628" cy="1588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Прямая со стрелкой 47"/>
          <p:cNvCxnSpPr/>
          <p:nvPr/>
        </p:nvCxnSpPr>
        <p:spPr>
          <a:xfrm>
            <a:off x="7215206" y="1214422"/>
            <a:ext cx="428628" cy="1588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Прямая со стрелкой 48"/>
          <p:cNvCxnSpPr/>
          <p:nvPr/>
        </p:nvCxnSpPr>
        <p:spPr>
          <a:xfrm>
            <a:off x="6357950" y="2214554"/>
            <a:ext cx="428628" cy="1588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Прямая со стрелкой 49"/>
          <p:cNvCxnSpPr/>
          <p:nvPr/>
        </p:nvCxnSpPr>
        <p:spPr>
          <a:xfrm>
            <a:off x="7000892" y="2214554"/>
            <a:ext cx="428628" cy="1588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Прямая со стрелкой 50"/>
          <p:cNvCxnSpPr/>
          <p:nvPr/>
        </p:nvCxnSpPr>
        <p:spPr>
          <a:xfrm>
            <a:off x="7643834" y="2214554"/>
            <a:ext cx="428628" cy="1588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Прямая со стрелкой 51"/>
          <p:cNvCxnSpPr/>
          <p:nvPr/>
        </p:nvCxnSpPr>
        <p:spPr>
          <a:xfrm>
            <a:off x="6357950" y="3214686"/>
            <a:ext cx="428628" cy="1588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Прямая со стрелкой 52"/>
          <p:cNvCxnSpPr/>
          <p:nvPr/>
        </p:nvCxnSpPr>
        <p:spPr>
          <a:xfrm>
            <a:off x="7000892" y="3214686"/>
            <a:ext cx="428628" cy="1588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Прямая со стрелкой 53"/>
          <p:cNvCxnSpPr/>
          <p:nvPr/>
        </p:nvCxnSpPr>
        <p:spPr>
          <a:xfrm>
            <a:off x="7715272" y="3214686"/>
            <a:ext cx="428628" cy="1588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Прямая со стрелкой 54"/>
          <p:cNvCxnSpPr/>
          <p:nvPr/>
        </p:nvCxnSpPr>
        <p:spPr>
          <a:xfrm>
            <a:off x="6357950" y="4143380"/>
            <a:ext cx="428628" cy="1588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Прямая со стрелкой 55"/>
          <p:cNvCxnSpPr/>
          <p:nvPr/>
        </p:nvCxnSpPr>
        <p:spPr>
          <a:xfrm>
            <a:off x="7072330" y="4143380"/>
            <a:ext cx="428628" cy="1588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Прямая со стрелкой 56"/>
          <p:cNvCxnSpPr/>
          <p:nvPr/>
        </p:nvCxnSpPr>
        <p:spPr>
          <a:xfrm>
            <a:off x="7715272" y="4143380"/>
            <a:ext cx="428628" cy="1588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214290"/>
            <a:ext cx="8329642" cy="72547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Признак </a:t>
            </a:r>
            <a:r>
              <a:rPr lang="ru-RU" dirty="0" err="1" smtClean="0"/>
              <a:t>компланарности</a:t>
            </a:r>
            <a:r>
              <a:rPr lang="ru-RU" dirty="0" smtClean="0"/>
              <a:t> трех векторов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85720" y="1071546"/>
            <a:ext cx="8643966" cy="292895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     Если вектор </a:t>
            </a:r>
            <a:r>
              <a:rPr lang="en-US" dirty="0" smtClean="0"/>
              <a:t>c </a:t>
            </a:r>
            <a:r>
              <a:rPr lang="ru-RU" dirty="0" smtClean="0"/>
              <a:t>можно разложить по векторам </a:t>
            </a:r>
            <a:r>
              <a:rPr lang="en-US" dirty="0" smtClean="0"/>
              <a:t>a </a:t>
            </a:r>
            <a:r>
              <a:rPr lang="ru-RU" dirty="0" smtClean="0"/>
              <a:t>и </a:t>
            </a:r>
            <a:r>
              <a:rPr lang="en-US" dirty="0" smtClean="0"/>
              <a:t>b</a:t>
            </a:r>
            <a:r>
              <a:rPr lang="ru-RU" dirty="0" smtClean="0"/>
              <a:t>, т.е. представить в виде</a:t>
            </a:r>
          </a:p>
          <a:p>
            <a:pPr>
              <a:buNone/>
            </a:pPr>
            <a:r>
              <a:rPr lang="ru-RU" dirty="0" smtClean="0"/>
              <a:t>                                                       </a:t>
            </a:r>
            <a:r>
              <a:rPr lang="en-US" spc="300" dirty="0" smtClean="0"/>
              <a:t>c=</a:t>
            </a:r>
            <a:r>
              <a:rPr lang="en-US" spc="300" dirty="0" err="1" smtClean="0"/>
              <a:t>xa+yb</a:t>
            </a:r>
            <a:r>
              <a:rPr lang="en-US" spc="300" dirty="0" smtClean="0"/>
              <a:t>,</a:t>
            </a:r>
            <a:r>
              <a:rPr lang="ru-RU" spc="300" dirty="0" smtClean="0"/>
              <a:t> где</a:t>
            </a:r>
          </a:p>
          <a:p>
            <a:pPr>
              <a:buNone/>
            </a:pPr>
            <a:r>
              <a:rPr lang="ru-RU" spc="300" dirty="0" smtClean="0"/>
              <a:t>       </a:t>
            </a:r>
            <a:r>
              <a:rPr lang="en-US" spc="300" dirty="0" smtClean="0"/>
              <a:t>x </a:t>
            </a:r>
            <a:r>
              <a:rPr lang="ru-RU" spc="300" dirty="0" smtClean="0"/>
              <a:t>и </a:t>
            </a:r>
            <a:r>
              <a:rPr lang="en-US" spc="300" dirty="0" smtClean="0"/>
              <a:t>y</a:t>
            </a:r>
            <a:r>
              <a:rPr lang="ru-RU" spc="300" dirty="0" smtClean="0"/>
              <a:t>- </a:t>
            </a:r>
            <a:r>
              <a:rPr lang="ru-RU" dirty="0" smtClean="0"/>
              <a:t>некоторые числа,</a:t>
            </a:r>
          </a:p>
          <a:p>
            <a:pPr>
              <a:buNone/>
            </a:pPr>
            <a:r>
              <a:rPr lang="ru-RU" dirty="0" smtClean="0"/>
              <a:t>           то векторы </a:t>
            </a:r>
            <a:r>
              <a:rPr lang="en-US" dirty="0" smtClean="0"/>
              <a:t>a,</a:t>
            </a:r>
            <a:r>
              <a:rPr lang="ru-RU" dirty="0" smtClean="0"/>
              <a:t> </a:t>
            </a:r>
            <a:r>
              <a:rPr lang="en-US" dirty="0" smtClean="0"/>
              <a:t>b </a:t>
            </a:r>
            <a:r>
              <a:rPr lang="ru-RU" dirty="0" smtClean="0"/>
              <a:t>и </a:t>
            </a:r>
            <a:r>
              <a:rPr lang="en-US" dirty="0" smtClean="0"/>
              <a:t>c </a:t>
            </a:r>
            <a:r>
              <a:rPr lang="ru-RU" dirty="0" err="1" smtClean="0"/>
              <a:t>компланарны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     </a:t>
            </a:r>
            <a:endParaRPr lang="ru-RU" dirty="0"/>
          </a:p>
        </p:txBody>
      </p:sp>
      <p:cxnSp>
        <p:nvCxnSpPr>
          <p:cNvPr id="5" name="Прямая со стрелкой 4"/>
          <p:cNvCxnSpPr/>
          <p:nvPr/>
        </p:nvCxnSpPr>
        <p:spPr>
          <a:xfrm>
            <a:off x="1285852" y="5786454"/>
            <a:ext cx="3143272" cy="1588"/>
          </a:xfrm>
          <a:prstGeom prst="straightConnector1">
            <a:avLst/>
          </a:prstGeom>
          <a:ln w="222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2071670" y="4572008"/>
            <a:ext cx="3071834" cy="1588"/>
          </a:xfrm>
          <a:prstGeom prst="line">
            <a:avLst/>
          </a:prstGeom>
          <a:ln w="22225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 rot="5400000" flipH="1" flipV="1">
            <a:off x="4143372" y="4786322"/>
            <a:ext cx="1214446" cy="785818"/>
          </a:xfrm>
          <a:prstGeom prst="line">
            <a:avLst/>
          </a:prstGeom>
          <a:ln w="22225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 rot="5400000" flipH="1" flipV="1">
            <a:off x="1071538" y="4786322"/>
            <a:ext cx="1214446" cy="785818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 flipV="1">
            <a:off x="1285852" y="4572008"/>
            <a:ext cx="3857652" cy="1214446"/>
          </a:xfrm>
          <a:prstGeom prst="straightConnector1">
            <a:avLst/>
          </a:prstGeom>
          <a:ln w="222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/>
          <p:nvPr/>
        </p:nvCxnSpPr>
        <p:spPr>
          <a:xfrm>
            <a:off x="1285852" y="5786454"/>
            <a:ext cx="1143008" cy="1588"/>
          </a:xfrm>
          <a:prstGeom prst="straightConnector1">
            <a:avLst/>
          </a:prstGeom>
          <a:ln w="222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/>
          <p:nvPr/>
        </p:nvCxnSpPr>
        <p:spPr>
          <a:xfrm rot="5400000" flipH="1" flipV="1">
            <a:off x="1214414" y="5500702"/>
            <a:ext cx="357190" cy="214314"/>
          </a:xfrm>
          <a:prstGeom prst="straightConnector1">
            <a:avLst/>
          </a:prstGeom>
          <a:ln w="222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/>
          <p:nvPr/>
        </p:nvCxnSpPr>
        <p:spPr>
          <a:xfrm rot="5400000" flipH="1" flipV="1">
            <a:off x="1071538" y="4786322"/>
            <a:ext cx="1214446" cy="785818"/>
          </a:xfrm>
          <a:prstGeom prst="straightConnector1">
            <a:avLst/>
          </a:prstGeom>
          <a:ln w="222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1500166" y="4071942"/>
            <a:ext cx="10001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y*OB</a:t>
            </a:r>
            <a:endParaRPr lang="ru-RU" dirty="0"/>
          </a:p>
        </p:txBody>
      </p:sp>
      <p:sp>
        <p:nvSpPr>
          <p:cNvPr id="31" name="TextBox 30"/>
          <p:cNvSpPr txBox="1"/>
          <p:nvPr/>
        </p:nvSpPr>
        <p:spPr>
          <a:xfrm>
            <a:off x="4000496" y="6000768"/>
            <a:ext cx="10001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x*OA</a:t>
            </a:r>
            <a:endParaRPr lang="ru-RU" dirty="0"/>
          </a:p>
        </p:txBody>
      </p:sp>
      <p:sp>
        <p:nvSpPr>
          <p:cNvPr id="32" name="TextBox 31"/>
          <p:cNvSpPr txBox="1"/>
          <p:nvPr/>
        </p:nvSpPr>
        <p:spPr>
          <a:xfrm>
            <a:off x="1071538" y="5143512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</a:t>
            </a:r>
            <a:endParaRPr lang="ru-RU" dirty="0"/>
          </a:p>
        </p:txBody>
      </p:sp>
      <p:sp>
        <p:nvSpPr>
          <p:cNvPr id="33" name="TextBox 32"/>
          <p:cNvSpPr txBox="1"/>
          <p:nvPr/>
        </p:nvSpPr>
        <p:spPr>
          <a:xfrm>
            <a:off x="857224" y="5715016"/>
            <a:ext cx="2143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</a:t>
            </a:r>
            <a:endParaRPr lang="ru-RU" dirty="0"/>
          </a:p>
        </p:txBody>
      </p:sp>
      <p:sp>
        <p:nvSpPr>
          <p:cNvPr id="34" name="TextBox 33"/>
          <p:cNvSpPr txBox="1"/>
          <p:nvPr/>
        </p:nvSpPr>
        <p:spPr>
          <a:xfrm>
            <a:off x="5143504" y="4214818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</a:t>
            </a:r>
            <a:endParaRPr lang="ru-RU" dirty="0"/>
          </a:p>
        </p:txBody>
      </p:sp>
      <p:sp>
        <p:nvSpPr>
          <p:cNvPr id="35" name="TextBox 34"/>
          <p:cNvSpPr txBox="1"/>
          <p:nvPr/>
        </p:nvSpPr>
        <p:spPr>
          <a:xfrm>
            <a:off x="5643570" y="5429264"/>
            <a:ext cx="26432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OC = x*OA </a:t>
            </a:r>
            <a:r>
              <a:rPr lang="en-US" spc="600" dirty="0" smtClean="0"/>
              <a:t>+</a:t>
            </a:r>
            <a:r>
              <a:rPr lang="en-US" dirty="0" smtClean="0"/>
              <a:t>y*OB</a:t>
            </a:r>
            <a:endParaRPr lang="ru-RU" dirty="0"/>
          </a:p>
        </p:txBody>
      </p:sp>
      <p:cxnSp>
        <p:nvCxnSpPr>
          <p:cNvPr id="36" name="Прямая со стрелкой 35"/>
          <p:cNvCxnSpPr/>
          <p:nvPr/>
        </p:nvCxnSpPr>
        <p:spPr>
          <a:xfrm>
            <a:off x="2571736" y="1142984"/>
            <a:ext cx="285752" cy="1588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 стрелкой 37"/>
          <p:cNvCxnSpPr/>
          <p:nvPr/>
        </p:nvCxnSpPr>
        <p:spPr>
          <a:xfrm>
            <a:off x="8072462" y="1142984"/>
            <a:ext cx="285752" cy="1588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 стрелкой 38"/>
          <p:cNvCxnSpPr/>
          <p:nvPr/>
        </p:nvCxnSpPr>
        <p:spPr>
          <a:xfrm>
            <a:off x="7572396" y="1142984"/>
            <a:ext cx="285752" cy="1588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 стрелкой 39"/>
          <p:cNvCxnSpPr/>
          <p:nvPr/>
        </p:nvCxnSpPr>
        <p:spPr>
          <a:xfrm>
            <a:off x="4357686" y="2000240"/>
            <a:ext cx="285752" cy="1588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 стрелкой 40"/>
          <p:cNvCxnSpPr/>
          <p:nvPr/>
        </p:nvCxnSpPr>
        <p:spPr>
          <a:xfrm>
            <a:off x="5000628" y="2000240"/>
            <a:ext cx="285752" cy="1588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 стрелкой 41"/>
          <p:cNvCxnSpPr/>
          <p:nvPr/>
        </p:nvCxnSpPr>
        <p:spPr>
          <a:xfrm>
            <a:off x="5643570" y="2000240"/>
            <a:ext cx="285752" cy="1588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Прямая со стрелкой 42"/>
          <p:cNvCxnSpPr/>
          <p:nvPr/>
        </p:nvCxnSpPr>
        <p:spPr>
          <a:xfrm>
            <a:off x="3786182" y="2928934"/>
            <a:ext cx="285752" cy="1588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Прямая со стрелкой 43"/>
          <p:cNvCxnSpPr/>
          <p:nvPr/>
        </p:nvCxnSpPr>
        <p:spPr>
          <a:xfrm>
            <a:off x="2928926" y="2928934"/>
            <a:ext cx="285752" cy="1588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Прямая со стрелкой 44"/>
          <p:cNvCxnSpPr/>
          <p:nvPr/>
        </p:nvCxnSpPr>
        <p:spPr>
          <a:xfrm>
            <a:off x="3286116" y="2928934"/>
            <a:ext cx="285752" cy="1588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Прямая со стрелкой 45"/>
          <p:cNvCxnSpPr/>
          <p:nvPr/>
        </p:nvCxnSpPr>
        <p:spPr>
          <a:xfrm>
            <a:off x="1785918" y="4071942"/>
            <a:ext cx="357190" cy="1588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Прямая со стрелкой 47"/>
          <p:cNvCxnSpPr/>
          <p:nvPr/>
        </p:nvCxnSpPr>
        <p:spPr>
          <a:xfrm>
            <a:off x="4286248" y="6000768"/>
            <a:ext cx="357190" cy="1588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Прямая со стрелкой 48"/>
          <p:cNvCxnSpPr/>
          <p:nvPr/>
        </p:nvCxnSpPr>
        <p:spPr>
          <a:xfrm>
            <a:off x="5786446" y="5429264"/>
            <a:ext cx="357190" cy="1588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Прямая со стрелкой 49"/>
          <p:cNvCxnSpPr/>
          <p:nvPr/>
        </p:nvCxnSpPr>
        <p:spPr>
          <a:xfrm>
            <a:off x="6572264" y="5429264"/>
            <a:ext cx="357190" cy="1588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Прямая со стрелкой 50"/>
          <p:cNvCxnSpPr/>
          <p:nvPr/>
        </p:nvCxnSpPr>
        <p:spPr>
          <a:xfrm>
            <a:off x="7358082" y="5429264"/>
            <a:ext cx="357190" cy="1588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1538" y="214290"/>
            <a:ext cx="6715172" cy="65403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ПРАВИЛО ПАРАЛЛЕЛЕПИПЕДА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142844" y="1000108"/>
            <a:ext cx="8786874" cy="5143536"/>
          </a:xfrm>
        </p:spPr>
        <p:txBody>
          <a:bodyPr/>
          <a:lstStyle/>
          <a:p>
            <a:pPr>
              <a:lnSpc>
                <a:spcPts val="3900"/>
              </a:lnSpc>
              <a:buNone/>
            </a:pPr>
            <a:r>
              <a:rPr lang="ru-RU" dirty="0" smtClean="0"/>
              <a:t>    Для сложения трех некомпланарных векторов можно использоваться так называемым </a:t>
            </a:r>
            <a:r>
              <a:rPr lang="ru-RU" b="1" dirty="0" smtClean="0"/>
              <a:t>правилом параллелепипеда. </a:t>
            </a:r>
            <a:r>
              <a:rPr lang="ru-RU" dirty="0" smtClean="0"/>
              <a:t>Опишем его. Пусть </a:t>
            </a:r>
            <a:r>
              <a:rPr lang="en-US" dirty="0" smtClean="0"/>
              <a:t>a, b, c – </a:t>
            </a:r>
            <a:r>
              <a:rPr lang="ru-RU" dirty="0" smtClean="0"/>
              <a:t>некомпланарные векторы. Отложим от произвольной точки О пространства  векторы </a:t>
            </a:r>
            <a:r>
              <a:rPr lang="en-US" dirty="0" smtClean="0"/>
              <a:t>OA=a, OB=b, OC=c</a:t>
            </a:r>
            <a:r>
              <a:rPr lang="ru-RU" dirty="0" smtClean="0"/>
              <a:t> и построим параллелепипед так, чтобы отрезки </a:t>
            </a:r>
            <a:r>
              <a:rPr lang="en-US" dirty="0" smtClean="0"/>
              <a:t>OA, OB </a:t>
            </a:r>
            <a:r>
              <a:rPr lang="ru-RU" dirty="0" smtClean="0"/>
              <a:t>и </a:t>
            </a:r>
            <a:r>
              <a:rPr lang="en-US" dirty="0" smtClean="0"/>
              <a:t>OC</a:t>
            </a:r>
            <a:r>
              <a:rPr lang="ru-RU" dirty="0" smtClean="0"/>
              <a:t> были его ребрами. Тогда диагональ </a:t>
            </a:r>
            <a:r>
              <a:rPr lang="en-US" dirty="0" smtClean="0"/>
              <a:t>OD </a:t>
            </a:r>
            <a:r>
              <a:rPr lang="ru-RU" dirty="0" smtClean="0"/>
              <a:t>этого параллелепипеда изображает сумму векторов </a:t>
            </a:r>
            <a:r>
              <a:rPr lang="en-US" dirty="0" smtClean="0"/>
              <a:t>a,</a:t>
            </a:r>
            <a:r>
              <a:rPr lang="ru-RU" dirty="0" smtClean="0"/>
              <a:t> </a:t>
            </a:r>
            <a:r>
              <a:rPr lang="en-US" dirty="0" smtClean="0"/>
              <a:t>b </a:t>
            </a:r>
            <a:r>
              <a:rPr lang="ru-RU" dirty="0" smtClean="0"/>
              <a:t>и</a:t>
            </a:r>
            <a:r>
              <a:rPr lang="en-US" dirty="0" smtClean="0"/>
              <a:t> c</a:t>
            </a:r>
            <a:r>
              <a:rPr lang="ru-RU" dirty="0" smtClean="0"/>
              <a:t>: </a:t>
            </a:r>
            <a:r>
              <a:rPr lang="en-US" dirty="0" smtClean="0"/>
              <a:t>OD=</a:t>
            </a:r>
            <a:r>
              <a:rPr lang="en-US" dirty="0" err="1" smtClean="0"/>
              <a:t>a+b+c</a:t>
            </a:r>
            <a:r>
              <a:rPr lang="en-US" dirty="0" smtClean="0"/>
              <a:t>.  </a:t>
            </a:r>
            <a:r>
              <a:rPr lang="ru-RU" dirty="0" smtClean="0"/>
              <a:t>Действительно, </a:t>
            </a:r>
            <a:r>
              <a:rPr lang="en-US" dirty="0" smtClean="0"/>
              <a:t>OD=OE+ED=(OA+AE)+ED=OA+OB+OC=</a:t>
            </a:r>
            <a:r>
              <a:rPr lang="en-US" dirty="0" err="1" smtClean="0"/>
              <a:t>a+b+c</a:t>
            </a:r>
            <a:endParaRPr lang="en-US" dirty="0" smtClean="0"/>
          </a:p>
        </p:txBody>
      </p:sp>
      <p:cxnSp>
        <p:nvCxnSpPr>
          <p:cNvPr id="4" name="Прямая со стрелкой 3"/>
          <p:cNvCxnSpPr/>
          <p:nvPr/>
        </p:nvCxnSpPr>
        <p:spPr>
          <a:xfrm>
            <a:off x="7429520" y="3071810"/>
            <a:ext cx="428628" cy="1588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Прямая со стрелкой 4"/>
          <p:cNvCxnSpPr/>
          <p:nvPr/>
        </p:nvCxnSpPr>
        <p:spPr>
          <a:xfrm>
            <a:off x="5357818" y="3071810"/>
            <a:ext cx="428628" cy="1588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 стрелкой 5"/>
          <p:cNvCxnSpPr/>
          <p:nvPr/>
        </p:nvCxnSpPr>
        <p:spPr>
          <a:xfrm>
            <a:off x="6357950" y="3071810"/>
            <a:ext cx="428628" cy="1588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/>
          <p:nvPr/>
        </p:nvCxnSpPr>
        <p:spPr>
          <a:xfrm>
            <a:off x="571472" y="5072074"/>
            <a:ext cx="428628" cy="1588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 стрелкой 7"/>
          <p:cNvCxnSpPr/>
          <p:nvPr/>
        </p:nvCxnSpPr>
        <p:spPr>
          <a:xfrm>
            <a:off x="3357554" y="5500702"/>
            <a:ext cx="428628" cy="1588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>
            <a:off x="2643174" y="5500702"/>
            <a:ext cx="428628" cy="1588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/>
          <p:nvPr/>
        </p:nvCxnSpPr>
        <p:spPr>
          <a:xfrm>
            <a:off x="1928794" y="5500702"/>
            <a:ext cx="428628" cy="1588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>
            <a:off x="1214414" y="5500702"/>
            <a:ext cx="428628" cy="1588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>
            <a:off x="571472" y="5500702"/>
            <a:ext cx="428628" cy="1588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>
            <a:off x="4071934" y="5500702"/>
            <a:ext cx="428628" cy="1588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>
            <a:off x="4714876" y="5500702"/>
            <a:ext cx="428628" cy="1588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>
            <a:off x="5357818" y="5500702"/>
            <a:ext cx="428628" cy="1588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/>
          <p:nvPr/>
        </p:nvCxnSpPr>
        <p:spPr>
          <a:xfrm>
            <a:off x="6072198" y="5500702"/>
            <a:ext cx="428628" cy="1588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/>
          <p:nvPr/>
        </p:nvCxnSpPr>
        <p:spPr>
          <a:xfrm>
            <a:off x="7143768" y="2143116"/>
            <a:ext cx="214314" cy="1588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/>
          <p:nvPr/>
        </p:nvCxnSpPr>
        <p:spPr>
          <a:xfrm>
            <a:off x="6786578" y="2143116"/>
            <a:ext cx="214314" cy="1588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/>
          <p:nvPr/>
        </p:nvCxnSpPr>
        <p:spPr>
          <a:xfrm>
            <a:off x="6357950" y="2143116"/>
            <a:ext cx="214314" cy="1588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/>
          <p:nvPr/>
        </p:nvCxnSpPr>
        <p:spPr>
          <a:xfrm>
            <a:off x="7500958" y="5572140"/>
            <a:ext cx="214314" cy="1588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/>
          <p:nvPr/>
        </p:nvCxnSpPr>
        <p:spPr>
          <a:xfrm>
            <a:off x="8072462" y="3143248"/>
            <a:ext cx="214314" cy="1588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/>
          <p:nvPr/>
        </p:nvCxnSpPr>
        <p:spPr>
          <a:xfrm>
            <a:off x="6000760" y="3143248"/>
            <a:ext cx="214314" cy="1588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 стрелкой 24"/>
          <p:cNvCxnSpPr/>
          <p:nvPr/>
        </p:nvCxnSpPr>
        <p:spPr>
          <a:xfrm>
            <a:off x="7072330" y="3143248"/>
            <a:ext cx="214314" cy="1588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/>
          <p:nvPr/>
        </p:nvCxnSpPr>
        <p:spPr>
          <a:xfrm>
            <a:off x="2000232" y="5072074"/>
            <a:ext cx="214314" cy="1588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 стрелкой 26"/>
          <p:cNvCxnSpPr/>
          <p:nvPr/>
        </p:nvCxnSpPr>
        <p:spPr>
          <a:xfrm>
            <a:off x="1571604" y="5072074"/>
            <a:ext cx="214314" cy="1588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 стрелкой 27"/>
          <p:cNvCxnSpPr/>
          <p:nvPr/>
        </p:nvCxnSpPr>
        <p:spPr>
          <a:xfrm>
            <a:off x="1214414" y="5072074"/>
            <a:ext cx="214314" cy="1588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 стрелкой 28"/>
          <p:cNvCxnSpPr/>
          <p:nvPr/>
        </p:nvCxnSpPr>
        <p:spPr>
          <a:xfrm>
            <a:off x="7143768" y="5572140"/>
            <a:ext cx="214314" cy="1588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 стрелкой 29"/>
          <p:cNvCxnSpPr/>
          <p:nvPr/>
        </p:nvCxnSpPr>
        <p:spPr>
          <a:xfrm>
            <a:off x="6786578" y="5572140"/>
            <a:ext cx="214314" cy="1588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праведливость">
  <a:themeElements>
    <a:clrScheme name="Справедливость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Справедливость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праведливость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163</TotalTime>
  <Words>434</Words>
  <Application>Microsoft Office PowerPoint</Application>
  <PresentationFormat>Экран (4:3)</PresentationFormat>
  <Paragraphs>66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Справедливость</vt:lpstr>
      <vt:lpstr>Векторы в пространстве</vt:lpstr>
      <vt:lpstr>Векторы в пространстве</vt:lpstr>
      <vt:lpstr>Слайд 3</vt:lpstr>
      <vt:lpstr>Слайд 4</vt:lpstr>
      <vt:lpstr>Задание:</vt:lpstr>
      <vt:lpstr>Слайд 6</vt:lpstr>
      <vt:lpstr>Слайд 7</vt:lpstr>
      <vt:lpstr>Признак компланарности трех векторов</vt:lpstr>
      <vt:lpstr>ПРАВИЛО ПАРАЛЛЕЛЕПИПЕДА</vt:lpstr>
      <vt:lpstr>Слайд 10</vt:lpstr>
      <vt:lpstr>Разложение вектора по трем некомпланарным векторам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 NAME</dc:title>
  <dc:creator>User</dc:creator>
  <cp:lastModifiedBy>CHrn</cp:lastModifiedBy>
  <cp:revision>23</cp:revision>
  <dcterms:created xsi:type="dcterms:W3CDTF">2012-05-10T19:54:16Z</dcterms:created>
  <dcterms:modified xsi:type="dcterms:W3CDTF">2012-05-14T19:33:00Z</dcterms:modified>
</cp:coreProperties>
</file>