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541A"/>
    <a:srgbClr val="D860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784" autoAdjust="0"/>
    <p:restoredTop sz="94660"/>
  </p:normalViewPr>
  <p:slideViewPr>
    <p:cSldViewPr>
      <p:cViewPr varScale="1">
        <p:scale>
          <a:sx n="91" d="100"/>
          <a:sy n="91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B3C441-BE21-47EB-92D3-3699C6FD198B}" type="datetimeFigureOut">
              <a:rPr lang="fr-FR" smtClean="0"/>
              <a:pPr>
                <a:defRPr/>
              </a:pPr>
              <a:t>14/05/2012</a:t>
            </a:fld>
            <a:endParaRPr lang="fr-C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62B02DB-7B01-4CD7-AB18-0809A9AA023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0001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Векторы в пространстве</a:t>
            </a:r>
            <a:endParaRPr lang="fr-CA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57166"/>
            <a:ext cx="5143500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715172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Разложение вектора по трем некомпланарным векторам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786874" cy="5286412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  <a:buNone/>
            </a:pPr>
            <a:r>
              <a:rPr lang="ru-RU" sz="2800" dirty="0" smtClean="0"/>
              <a:t>    Если вектор </a:t>
            </a:r>
            <a:r>
              <a:rPr lang="en-US" sz="2800" dirty="0" smtClean="0"/>
              <a:t>p</a:t>
            </a:r>
            <a:r>
              <a:rPr lang="ru-RU" sz="2800" dirty="0" smtClean="0"/>
              <a:t> представлен в виде  </a:t>
            </a:r>
            <a:r>
              <a:rPr lang="en-US" sz="2800" spc="300" dirty="0" smtClean="0"/>
              <a:t>p=</a:t>
            </a:r>
            <a:r>
              <a:rPr lang="en-US" sz="2800" spc="300" dirty="0" err="1" smtClean="0"/>
              <a:t>xa+yb+zc</a:t>
            </a:r>
            <a:r>
              <a:rPr lang="en-US" sz="2800" spc="300" dirty="0" smtClean="0"/>
              <a:t>,</a:t>
            </a:r>
            <a:r>
              <a:rPr lang="ru-RU" sz="2800" dirty="0" smtClean="0"/>
              <a:t>где </a:t>
            </a:r>
            <a:r>
              <a:rPr lang="en-US" sz="2800" dirty="0" smtClean="0"/>
              <a:t>x, y</a:t>
            </a:r>
            <a:r>
              <a:rPr lang="ru-RU" sz="2800" dirty="0" smtClean="0"/>
              <a:t> и</a:t>
            </a:r>
            <a:r>
              <a:rPr lang="en-US" sz="2800" dirty="0" smtClean="0"/>
              <a:t> z</a:t>
            </a:r>
            <a:r>
              <a:rPr lang="ru-RU" sz="2800" dirty="0" smtClean="0"/>
              <a:t>- некоторые числа, то говорят, что </a:t>
            </a:r>
            <a:r>
              <a:rPr lang="ru-RU" sz="2800" b="1" dirty="0" smtClean="0"/>
              <a:t>вектор </a:t>
            </a:r>
            <a:r>
              <a:rPr lang="en-US" sz="2800" b="1" dirty="0" smtClean="0"/>
              <a:t>p</a:t>
            </a:r>
            <a:r>
              <a:rPr lang="ru-RU" sz="2800" b="1" dirty="0" smtClean="0"/>
              <a:t> </a:t>
            </a:r>
          </a:p>
          <a:p>
            <a:pPr>
              <a:lnSpc>
                <a:spcPts val="3800"/>
              </a:lnSpc>
              <a:buNone/>
            </a:pPr>
            <a:r>
              <a:rPr lang="en-US" sz="2800" b="1" dirty="0" smtClean="0"/>
              <a:t>   </a:t>
            </a:r>
            <a:r>
              <a:rPr lang="ru-RU" sz="2800" b="1" dirty="0" smtClean="0"/>
              <a:t>разложен по векторам </a:t>
            </a:r>
            <a:r>
              <a:rPr lang="en-US" sz="2800" b="1" dirty="0" smtClean="0"/>
              <a:t>a, b </a:t>
            </a:r>
            <a:r>
              <a:rPr lang="ru-RU" sz="2800" b="1" dirty="0" smtClean="0"/>
              <a:t>и </a:t>
            </a:r>
            <a:r>
              <a:rPr lang="en-US" sz="2800" b="1" dirty="0" smtClean="0"/>
              <a:t>c</a:t>
            </a:r>
            <a:r>
              <a:rPr lang="en-US" sz="2800" dirty="0" smtClean="0"/>
              <a:t>.  </a:t>
            </a:r>
            <a:r>
              <a:rPr lang="ru-RU" sz="2800" dirty="0" smtClean="0"/>
              <a:t>Числа </a:t>
            </a:r>
            <a:r>
              <a:rPr lang="en-US" sz="2800" dirty="0" smtClean="0"/>
              <a:t>x, y, z</a:t>
            </a:r>
            <a:r>
              <a:rPr lang="ru-RU" sz="2800" dirty="0" smtClean="0"/>
              <a:t> называются коэффициентами разложения.</a:t>
            </a:r>
            <a:r>
              <a:rPr lang="ru-RU" sz="2800" i="1" dirty="0" smtClean="0"/>
              <a:t>                                 </a:t>
            </a:r>
          </a:p>
          <a:p>
            <a:pPr>
              <a:buNone/>
            </a:pPr>
            <a:r>
              <a:rPr lang="ru-RU" sz="2800" i="1" dirty="0" smtClean="0"/>
              <a:t>                                          </a:t>
            </a:r>
            <a:r>
              <a:rPr lang="ru-RU" sz="2800" i="1" dirty="0" smtClean="0">
                <a:solidFill>
                  <a:srgbClr val="7030A0"/>
                </a:solidFill>
              </a:rPr>
              <a:t>ТЕОРЕМА:</a:t>
            </a:r>
          </a:p>
          <a:p>
            <a:pPr>
              <a:buNone/>
            </a:pPr>
            <a:r>
              <a:rPr lang="ru-RU" sz="2800" dirty="0" smtClean="0"/>
              <a:t>     Любой вектор можно разложить по трем данным некомпланарными векторами, причем коэффициентами разложения определяются единственным образом.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857356" y="185736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214414" y="185736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0034" y="185736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571736" y="185736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00694" y="292893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857752" y="292893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00562" y="292893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857620" y="2357430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BC541A"/>
                </a:solidFill>
              </a:rPr>
              <a:t>Векторы в пространстве</a:t>
            </a:r>
            <a:endParaRPr lang="fr-CA" sz="4800" dirty="0" smtClean="0">
              <a:solidFill>
                <a:srgbClr val="BC541A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285852" y="2357430"/>
            <a:ext cx="7115196" cy="414339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Умножение вектора на число</a:t>
            </a:r>
          </a:p>
          <a:p>
            <a:r>
              <a:rPr lang="ru-RU" sz="4000" dirty="0" err="1" smtClean="0"/>
              <a:t>Компланарные</a:t>
            </a:r>
            <a:r>
              <a:rPr lang="ru-RU" sz="4000" dirty="0" smtClean="0"/>
              <a:t> векторы</a:t>
            </a:r>
            <a:endParaRPr lang="fr-C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57224" y="714356"/>
            <a:ext cx="7786742" cy="307181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BC541A"/>
                </a:solidFill>
              </a:rPr>
              <a:t>   </a:t>
            </a:r>
            <a:r>
              <a:rPr lang="ru-RU" dirty="0" smtClean="0"/>
              <a:t>Произведение </a:t>
            </a:r>
            <a:r>
              <a:rPr lang="ru-RU" dirty="0" smtClean="0"/>
              <a:t>ненулевого вектора  </a:t>
            </a:r>
            <a:r>
              <a:rPr lang="ru-RU" dirty="0" smtClean="0"/>
              <a:t>а на число </a:t>
            </a:r>
            <a:r>
              <a:rPr lang="en-US" dirty="0" smtClean="0"/>
              <a:t>k </a:t>
            </a:r>
            <a:r>
              <a:rPr lang="ru-RU" dirty="0" smtClean="0"/>
              <a:t>называется такой вектор </a:t>
            </a:r>
            <a:r>
              <a:rPr lang="en-US" dirty="0" smtClean="0"/>
              <a:t>b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длина которого равна </a:t>
            </a:r>
          </a:p>
          <a:p>
            <a:pPr>
              <a:buNone/>
            </a:pPr>
            <a:r>
              <a:rPr lang="ru-RU" dirty="0" smtClean="0">
                <a:latin typeface="Cambria Math"/>
                <a:ea typeface="Cambria Math"/>
              </a:rPr>
              <a:t>  </a:t>
            </a:r>
            <a:r>
              <a:rPr lang="en-US" dirty="0" smtClean="0">
                <a:latin typeface="Cambria Math"/>
                <a:ea typeface="Cambria Math"/>
              </a:rPr>
              <a:t>  </a:t>
            </a:r>
            <a:r>
              <a:rPr lang="ru-RU" dirty="0" smtClean="0">
                <a:latin typeface="Cambria Math"/>
                <a:ea typeface="Cambria Math"/>
              </a:rPr>
              <a:t>|</a:t>
            </a:r>
            <a:r>
              <a:rPr lang="en-US" dirty="0" smtClean="0">
                <a:latin typeface="Cambria Math"/>
                <a:ea typeface="Cambria Math"/>
              </a:rPr>
              <a:t>k</a:t>
            </a:r>
            <a:r>
              <a:rPr lang="ru-RU" dirty="0" smtClean="0">
                <a:latin typeface="Cambria Math"/>
                <a:ea typeface="Cambria Math"/>
              </a:rPr>
              <a:t>|</a:t>
            </a:r>
            <a:r>
              <a:rPr lang="en-US" dirty="0" smtClean="0">
                <a:latin typeface="Cambria Math"/>
                <a:ea typeface="Cambria Math"/>
              </a:rPr>
              <a:t>*</a:t>
            </a:r>
            <a:r>
              <a:rPr lang="ru-RU" dirty="0" smtClean="0">
                <a:latin typeface="Cambria Math"/>
                <a:ea typeface="Cambria Math"/>
              </a:rPr>
              <a:t>|</a:t>
            </a:r>
            <a:r>
              <a:rPr lang="en-US" dirty="0" smtClean="0">
                <a:latin typeface="Cambria Math"/>
                <a:ea typeface="Cambria Math"/>
              </a:rPr>
              <a:t>a</a:t>
            </a:r>
            <a:r>
              <a:rPr lang="ru-RU" dirty="0" smtClean="0">
                <a:latin typeface="Cambria Math"/>
                <a:ea typeface="Cambria Math"/>
              </a:rPr>
              <a:t>|, причем  а и</a:t>
            </a:r>
            <a:r>
              <a:rPr lang="en-US" dirty="0" smtClean="0">
                <a:latin typeface="Cambria Math"/>
                <a:ea typeface="Cambria Math"/>
              </a:rPr>
              <a:t> b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ru-RU" dirty="0" err="1" smtClean="0">
                <a:latin typeface="Cambria Math"/>
                <a:ea typeface="Cambria Math"/>
              </a:rPr>
              <a:t>сонаправлены</a:t>
            </a:r>
            <a:r>
              <a:rPr lang="ru-RU" dirty="0" smtClean="0">
                <a:latin typeface="Cambria Math"/>
                <a:ea typeface="Cambria Math"/>
              </a:rPr>
              <a:t> при </a:t>
            </a:r>
            <a:r>
              <a:rPr lang="en-US" dirty="0" smtClean="0">
                <a:latin typeface="Cambria Math"/>
                <a:ea typeface="Cambria Math"/>
              </a:rPr>
              <a:t>k≥0 </a:t>
            </a:r>
            <a:r>
              <a:rPr lang="ru-RU" dirty="0" smtClean="0">
                <a:latin typeface="Cambria Math"/>
                <a:ea typeface="Cambria Math"/>
              </a:rPr>
              <a:t>и противоположно направлены при </a:t>
            </a:r>
            <a:r>
              <a:rPr lang="en-US" dirty="0" smtClean="0">
                <a:latin typeface="Cambria Math"/>
                <a:ea typeface="Cambria Math"/>
              </a:rPr>
              <a:t>k&lt;0</a:t>
            </a:r>
            <a:endParaRPr lang="en-US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286512" y="78579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00628" y="121442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85918" y="207167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357554" y="207167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929058" y="207167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428728" y="4071942"/>
            <a:ext cx="3286148" cy="15716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V="1">
            <a:off x="2464579" y="5036355"/>
            <a:ext cx="214314" cy="1428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3464711" y="4536289"/>
            <a:ext cx="214314" cy="1428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428728" y="5572140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42976" y="5000636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1214414" y="4500570"/>
            <a:ext cx="1214446" cy="5715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5357818" y="5143512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5429256" y="4572008"/>
            <a:ext cx="1214446" cy="6429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5214942" y="4286256"/>
            <a:ext cx="3000396" cy="17145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8143900" y="4214818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16200000" flipV="1">
            <a:off x="6179355" y="5322107"/>
            <a:ext cx="214314" cy="1428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V="1">
            <a:off x="7108049" y="4750603"/>
            <a:ext cx="214314" cy="1428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71538" y="38576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k=3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 rot="20219990">
            <a:off x="1428728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 rot="20048855">
            <a:off x="2959707" y="5027017"/>
            <a:ext cx="94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b= 3a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 rot="20136487">
            <a:off x="5704316" y="4484438"/>
            <a:ext cx="34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 rot="19850863">
            <a:off x="6605376" y="5331608"/>
            <a:ext cx="94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b= -3a</a:t>
            </a:r>
            <a:endParaRPr lang="ru-RU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 flipV="1">
            <a:off x="1357290" y="4429132"/>
            <a:ext cx="357190" cy="1830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2857488" y="5143512"/>
            <a:ext cx="357190" cy="1830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3357554" y="4929198"/>
            <a:ext cx="214314" cy="11157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5643570" y="4500570"/>
            <a:ext cx="357190" cy="1830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6500826" y="5429264"/>
            <a:ext cx="357190" cy="1830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7072330" y="5214950"/>
            <a:ext cx="285752" cy="1428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00826" y="38576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k=-3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857256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!</a:t>
            </a:r>
            <a:r>
              <a:rPr lang="ru-RU" sz="2800" dirty="0" smtClean="0"/>
              <a:t>Для  любого числа </a:t>
            </a:r>
            <a:r>
              <a:rPr lang="en-US" sz="2800" dirty="0" smtClean="0"/>
              <a:t>k</a:t>
            </a:r>
            <a:r>
              <a:rPr lang="ru-RU" sz="2800" dirty="0" smtClean="0"/>
              <a:t> и любого вектора </a:t>
            </a:r>
            <a:r>
              <a:rPr lang="en-US" sz="2800" dirty="0" smtClean="0"/>
              <a:t>a</a:t>
            </a:r>
            <a:r>
              <a:rPr lang="ru-RU" sz="2800" dirty="0" smtClean="0"/>
              <a:t> векторы </a:t>
            </a:r>
            <a:r>
              <a:rPr lang="en-US" sz="2800" dirty="0" smtClean="0"/>
              <a:t>a</a:t>
            </a:r>
            <a:r>
              <a:rPr lang="ru-RU" sz="2800" dirty="0" smtClean="0"/>
              <a:t> и</a:t>
            </a:r>
            <a:r>
              <a:rPr lang="en-US" sz="2800" dirty="0" smtClean="0"/>
              <a:t> ka </a:t>
            </a:r>
            <a:r>
              <a:rPr lang="ru-RU" sz="2800" dirty="0" err="1" smtClean="0"/>
              <a:t>коллинеарны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en-US" sz="4000" dirty="0" smtClean="0"/>
              <a:t>!</a:t>
            </a:r>
            <a:r>
              <a:rPr lang="ru-RU" sz="2800" dirty="0" smtClean="0"/>
              <a:t> Произведение любого вектора на число 0 есть нулевой вектор.</a:t>
            </a:r>
          </a:p>
          <a:p>
            <a:pPr algn="ctr">
              <a:buNone/>
            </a:pPr>
            <a:r>
              <a:rPr lang="ru-RU" sz="2800" u="sng" dirty="0" smtClean="0">
                <a:solidFill>
                  <a:srgbClr val="C00000"/>
                </a:solidFill>
              </a:rPr>
              <a:t>Свойства умножения вектора на число:</a:t>
            </a:r>
          </a:p>
          <a:p>
            <a:pPr>
              <a:buNone/>
            </a:pPr>
            <a:r>
              <a:rPr lang="ru-RU" sz="2800" dirty="0" smtClean="0"/>
              <a:t>Для любых векторов </a:t>
            </a:r>
            <a:r>
              <a:rPr lang="en-US" sz="2800" dirty="0" smtClean="0"/>
              <a:t>a</a:t>
            </a:r>
            <a:r>
              <a:rPr lang="ru-RU" sz="2800" dirty="0" smtClean="0"/>
              <a:t>, </a:t>
            </a:r>
            <a:r>
              <a:rPr lang="en-US" sz="2800" dirty="0" smtClean="0"/>
              <a:t>b </a:t>
            </a:r>
            <a:r>
              <a:rPr lang="ru-RU" sz="2800" dirty="0" smtClean="0"/>
              <a:t>и любых чисел </a:t>
            </a:r>
            <a:r>
              <a:rPr lang="en-US" sz="2800" dirty="0" smtClean="0"/>
              <a:t>k</a:t>
            </a:r>
            <a:r>
              <a:rPr lang="ru-RU" sz="2800" dirty="0" smtClean="0"/>
              <a:t>, </a:t>
            </a:r>
            <a:r>
              <a:rPr lang="en-US" sz="2800" dirty="0" smtClean="0"/>
              <a:t>l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справедливы равенства:</a:t>
            </a:r>
          </a:p>
          <a:p>
            <a:pPr marL="742950" indent="-742950">
              <a:buFont typeface="+mj-lt"/>
              <a:buAutoNum type="arabicParenR"/>
            </a:pPr>
            <a:r>
              <a:rPr lang="ru-RU" sz="2800" spc="300" dirty="0" smtClean="0"/>
              <a:t>(</a:t>
            </a:r>
            <a:r>
              <a:rPr lang="en-US" sz="2800" spc="300" dirty="0" err="1" smtClean="0"/>
              <a:t>kl</a:t>
            </a:r>
            <a:r>
              <a:rPr lang="en-US" sz="2800" spc="300" dirty="0" smtClean="0"/>
              <a:t>)a=k(la)-</a:t>
            </a:r>
            <a:r>
              <a:rPr lang="ru-RU" sz="2800" spc="300" dirty="0" smtClean="0"/>
              <a:t> </a:t>
            </a:r>
            <a:r>
              <a:rPr lang="ru-RU" sz="2800" spc="170" dirty="0" smtClean="0"/>
              <a:t>сочетательный закон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2800" spc="300" dirty="0" smtClean="0"/>
              <a:t>k(</a:t>
            </a:r>
            <a:r>
              <a:rPr lang="en-US" sz="2800" spc="300" dirty="0" err="1" smtClean="0"/>
              <a:t>a+b</a:t>
            </a:r>
            <a:r>
              <a:rPr lang="en-US" sz="2800" spc="300" dirty="0" smtClean="0"/>
              <a:t>)=</a:t>
            </a:r>
            <a:r>
              <a:rPr lang="en-US" sz="2800" spc="300" dirty="0" err="1" smtClean="0"/>
              <a:t>ka+kb</a:t>
            </a:r>
            <a:r>
              <a:rPr lang="en-US" sz="2800" spc="300" dirty="0" smtClean="0"/>
              <a:t>- </a:t>
            </a:r>
            <a:r>
              <a:rPr lang="ru-RU" sz="2800" spc="170" dirty="0" smtClean="0"/>
              <a:t>первый распределительный закон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2800" spc="300" dirty="0" smtClean="0"/>
              <a:t>(</a:t>
            </a:r>
            <a:r>
              <a:rPr lang="en-US" sz="2800" spc="300" dirty="0" err="1" smtClean="0"/>
              <a:t>k+l</a:t>
            </a:r>
            <a:r>
              <a:rPr lang="en-US" sz="2800" spc="300" dirty="0" smtClean="0"/>
              <a:t>)a=</a:t>
            </a:r>
            <a:r>
              <a:rPr lang="en-US" sz="2800" spc="300" dirty="0" err="1" smtClean="0"/>
              <a:t>ka+la</a:t>
            </a:r>
            <a:r>
              <a:rPr lang="en-US" sz="2800" spc="300" dirty="0" smtClean="0"/>
              <a:t>-</a:t>
            </a:r>
            <a:r>
              <a:rPr lang="ru-RU" sz="2800" spc="300" dirty="0" smtClean="0"/>
              <a:t> </a:t>
            </a:r>
            <a:r>
              <a:rPr lang="ru-RU" sz="2800" spc="170" dirty="0" smtClean="0"/>
              <a:t>второй распределительный закон</a:t>
            </a:r>
            <a:endParaRPr lang="ru-RU" sz="2800" spc="17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858016" y="714356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8572528" y="714356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214414" y="114298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29058" y="3071810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86248" y="3071810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857356" y="400050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786050" y="400050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571604" y="4429132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000232" y="4429132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857488" y="4429132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571868" y="4429132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071670" y="5286388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714612" y="5286388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357554" y="5286388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2728906" cy="868346"/>
          </a:xfrm>
        </p:spPr>
        <p:txBody>
          <a:bodyPr/>
          <a:lstStyle/>
          <a:p>
            <a:r>
              <a:rPr lang="ru-RU" u="sng" dirty="0" smtClean="0"/>
              <a:t>Задание: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643050"/>
            <a:ext cx="3514724" cy="6238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Дан тетраэдр </a:t>
            </a:r>
            <a:r>
              <a:rPr lang="en-US" dirty="0" smtClean="0"/>
              <a:t>ABCD.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2500306"/>
            <a:ext cx="3643338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/>
              <a:t>Докажите, что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AB+BD=AC+CD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AB+BC=DC+AD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DC+BD=AC+BA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42976" y="5000636"/>
            <a:ext cx="1357322" cy="57150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2500298" y="4429132"/>
            <a:ext cx="1143008" cy="11430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142976" y="4429132"/>
            <a:ext cx="2500330" cy="571504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785786" y="3500438"/>
            <a:ext cx="1857388" cy="11430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1178695" y="4250537"/>
            <a:ext cx="2428892" cy="21431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2285984" y="3143248"/>
            <a:ext cx="1357322" cy="128588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5984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3714744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500298" y="56435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14348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5786446" y="3714752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7572396" y="3143248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7000892" y="3143248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357950" y="3143248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786446" y="3143248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500958" y="4286256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572396" y="3714752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929454" y="3714752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357950" y="3714752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000892" y="4286256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357950" y="4286256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786446" y="4286256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18"/>
            <a:ext cx="8643998" cy="6357982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    Векторы называются </a:t>
            </a:r>
            <a:r>
              <a:rPr lang="ru-RU" sz="3200" u="sng" dirty="0" err="1" smtClean="0">
                <a:solidFill>
                  <a:srgbClr val="7030A0"/>
                </a:solidFill>
              </a:rPr>
              <a:t>компланарными</a:t>
            </a:r>
            <a:r>
              <a:rPr lang="ru-RU" sz="3200" dirty="0" smtClean="0"/>
              <a:t>, если при откладывании их от одной и той же точки они будут лежать в одной плоскости.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Любые два вектора </a:t>
            </a:r>
            <a:r>
              <a:rPr lang="ru-RU" sz="3200" dirty="0" err="1" smtClean="0"/>
              <a:t>компланарны</a:t>
            </a:r>
            <a:r>
              <a:rPr lang="ru-RU" sz="3200" dirty="0" smtClean="0"/>
              <a:t> (почему?)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Три вектора, среди которых имеются два коллинеарных, также </a:t>
            </a:r>
            <a:r>
              <a:rPr lang="ru-RU" sz="3200" dirty="0" err="1" smtClean="0"/>
              <a:t>компланарны</a:t>
            </a:r>
            <a:r>
              <a:rPr lang="ru-RU" sz="3200" dirty="0" smtClean="0"/>
              <a:t> (почему?)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Три произвольных вектора могут быть </a:t>
            </a:r>
            <a:r>
              <a:rPr lang="ru-RU" sz="3200" dirty="0" err="1" smtClean="0"/>
              <a:t>компланарными</a:t>
            </a:r>
            <a:r>
              <a:rPr lang="ru-RU" sz="3200" dirty="0" smtClean="0"/>
              <a:t> и не </a:t>
            </a:r>
            <a:r>
              <a:rPr lang="ru-RU" sz="3200" dirty="0" err="1" smtClean="0"/>
              <a:t>копланарными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857752" y="1214422"/>
            <a:ext cx="4000528" cy="4286280"/>
          </a:xfrm>
        </p:spPr>
        <p:txBody>
          <a:bodyPr/>
          <a:lstStyle/>
          <a:p>
            <a:pPr>
              <a:lnSpc>
                <a:spcPts val="3500"/>
              </a:lnSpc>
              <a:buNone/>
            </a:pPr>
            <a:r>
              <a:rPr lang="ru-RU" dirty="0" smtClean="0"/>
              <a:t>Векторы </a:t>
            </a:r>
            <a:r>
              <a:rPr lang="en-US" dirty="0" smtClean="0"/>
              <a:t>OC </a:t>
            </a:r>
            <a:r>
              <a:rPr lang="ru-RU" dirty="0" smtClean="0"/>
              <a:t>и</a:t>
            </a:r>
            <a:r>
              <a:rPr lang="en-US" dirty="0" smtClean="0"/>
              <a:t> OB</a:t>
            </a:r>
            <a:r>
              <a:rPr lang="ru-RU" dirty="0" smtClean="0"/>
              <a:t> </a:t>
            </a:r>
            <a:r>
              <a:rPr lang="ru-RU" dirty="0" err="1" smtClean="0"/>
              <a:t>компланарны</a:t>
            </a:r>
            <a:r>
              <a:rPr lang="ru-RU" dirty="0" smtClean="0"/>
              <a:t>.</a:t>
            </a:r>
          </a:p>
          <a:p>
            <a:pPr>
              <a:lnSpc>
                <a:spcPts val="3500"/>
              </a:lnSpc>
              <a:buNone/>
            </a:pPr>
            <a:r>
              <a:rPr lang="ru-RU" dirty="0" smtClean="0"/>
              <a:t>Векторы </a:t>
            </a:r>
            <a:r>
              <a:rPr lang="en-US" dirty="0" smtClean="0"/>
              <a:t>OC, BK, OB </a:t>
            </a:r>
            <a:r>
              <a:rPr lang="ru-RU" dirty="0" err="1" smtClean="0"/>
              <a:t>компланарны</a:t>
            </a:r>
            <a:r>
              <a:rPr lang="ru-RU" dirty="0" smtClean="0"/>
              <a:t>.</a:t>
            </a:r>
          </a:p>
          <a:p>
            <a:pPr>
              <a:lnSpc>
                <a:spcPts val="3500"/>
              </a:lnSpc>
              <a:buNone/>
            </a:pPr>
            <a:r>
              <a:rPr lang="ru-RU" dirty="0" smtClean="0"/>
              <a:t>Векторы </a:t>
            </a:r>
            <a:r>
              <a:rPr lang="en-US" dirty="0" smtClean="0"/>
              <a:t>OE, OD, OC</a:t>
            </a:r>
            <a:r>
              <a:rPr lang="ru-RU" dirty="0" smtClean="0"/>
              <a:t> </a:t>
            </a:r>
            <a:r>
              <a:rPr lang="ru-RU" dirty="0" err="1" smtClean="0"/>
              <a:t>компланарны</a:t>
            </a:r>
            <a:r>
              <a:rPr lang="ru-RU" dirty="0" smtClean="0"/>
              <a:t>.</a:t>
            </a:r>
          </a:p>
          <a:p>
            <a:pPr>
              <a:lnSpc>
                <a:spcPts val="3500"/>
              </a:lnSpc>
              <a:buNone/>
            </a:pPr>
            <a:r>
              <a:rPr lang="ru-RU" dirty="0" smtClean="0"/>
              <a:t>Векторы </a:t>
            </a:r>
            <a:r>
              <a:rPr lang="en-US" dirty="0" smtClean="0"/>
              <a:t>OA, OB, OD </a:t>
            </a:r>
            <a:r>
              <a:rPr lang="ru-RU" dirty="0" smtClean="0"/>
              <a:t>    не </a:t>
            </a:r>
            <a:r>
              <a:rPr lang="ru-RU" dirty="0" err="1" smtClean="0"/>
              <a:t>компланарны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858150" y="2999578"/>
            <a:ext cx="3000396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1287440" y="3570288"/>
            <a:ext cx="3000396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34163" y="3606007"/>
            <a:ext cx="292895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37341" y="3034503"/>
            <a:ext cx="2928958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1429522" y="5071280"/>
            <a:ext cx="1357322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2786050" y="4500570"/>
            <a:ext cx="573092" cy="57150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2001026" y="4499776"/>
            <a:ext cx="785818" cy="573092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1429522" y="4499776"/>
            <a:ext cx="571504" cy="57150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001026" y="4499776"/>
            <a:ext cx="1357322" cy="158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001026" y="1570818"/>
            <a:ext cx="135732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429522" y="2142322"/>
            <a:ext cx="135732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1429522" y="1570818"/>
            <a:ext cx="571504" cy="571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2786844" y="1570818"/>
            <a:ext cx="571504" cy="571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V="1">
            <a:off x="643704" y="2928140"/>
            <a:ext cx="3500462" cy="785818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14480" y="11429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286116" y="114298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928926" y="20716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428992" y="42862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2786050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1142976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643042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6357950" y="121442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7215206" y="121442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357950" y="2214554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000892" y="2214554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7643834" y="2214554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357950" y="3214686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000892" y="3214686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7715272" y="3214686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357950" y="4143380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7072330" y="4143380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7715272" y="4143380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Признак </a:t>
            </a:r>
            <a:r>
              <a:rPr lang="ru-RU" dirty="0" err="1" smtClean="0"/>
              <a:t>компланарности</a:t>
            </a:r>
            <a:r>
              <a:rPr lang="ru-RU" dirty="0" smtClean="0"/>
              <a:t> трех векторов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643966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Если вектор </a:t>
            </a:r>
            <a:r>
              <a:rPr lang="en-US" dirty="0" smtClean="0"/>
              <a:t>c </a:t>
            </a:r>
            <a:r>
              <a:rPr lang="ru-RU" dirty="0" smtClean="0"/>
              <a:t>можно разложить по векторам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, т.е. представить в виде</a:t>
            </a:r>
          </a:p>
          <a:p>
            <a:pPr>
              <a:buNone/>
            </a:pPr>
            <a:r>
              <a:rPr lang="ru-RU" dirty="0" smtClean="0"/>
              <a:t>                                                       </a:t>
            </a:r>
            <a:r>
              <a:rPr lang="en-US" spc="300" dirty="0" smtClean="0"/>
              <a:t>c=</a:t>
            </a:r>
            <a:r>
              <a:rPr lang="en-US" spc="300" dirty="0" err="1" smtClean="0"/>
              <a:t>xa+yb</a:t>
            </a:r>
            <a:r>
              <a:rPr lang="en-US" spc="300" dirty="0" smtClean="0"/>
              <a:t>,</a:t>
            </a:r>
            <a:r>
              <a:rPr lang="ru-RU" spc="300" dirty="0" smtClean="0"/>
              <a:t> где</a:t>
            </a:r>
          </a:p>
          <a:p>
            <a:pPr>
              <a:buNone/>
            </a:pPr>
            <a:r>
              <a:rPr lang="ru-RU" spc="300" dirty="0" smtClean="0"/>
              <a:t>       </a:t>
            </a:r>
            <a:r>
              <a:rPr lang="en-US" spc="300" dirty="0" smtClean="0"/>
              <a:t>x </a:t>
            </a:r>
            <a:r>
              <a:rPr lang="ru-RU" spc="300" dirty="0" smtClean="0"/>
              <a:t>и </a:t>
            </a:r>
            <a:r>
              <a:rPr lang="en-US" spc="300" dirty="0" smtClean="0"/>
              <a:t>y</a:t>
            </a:r>
            <a:r>
              <a:rPr lang="ru-RU" spc="300" dirty="0" smtClean="0"/>
              <a:t>- </a:t>
            </a:r>
            <a:r>
              <a:rPr lang="ru-RU" dirty="0" smtClean="0"/>
              <a:t>некоторые числа,</a:t>
            </a:r>
          </a:p>
          <a:p>
            <a:pPr>
              <a:buNone/>
            </a:pPr>
            <a:r>
              <a:rPr lang="ru-RU" dirty="0" smtClean="0"/>
              <a:t>           то векторы </a:t>
            </a:r>
            <a:r>
              <a:rPr lang="en-US" dirty="0" smtClean="0"/>
              <a:t>a,</a:t>
            </a:r>
            <a:r>
              <a:rPr lang="ru-RU" dirty="0" smtClean="0"/>
              <a:t> </a:t>
            </a:r>
            <a:r>
              <a:rPr lang="en-US" dirty="0" smtClean="0"/>
              <a:t>b </a:t>
            </a:r>
            <a:r>
              <a:rPr lang="ru-RU" dirty="0" smtClean="0"/>
              <a:t>и </a:t>
            </a:r>
            <a:r>
              <a:rPr lang="en-US" dirty="0" smtClean="0"/>
              <a:t>c </a:t>
            </a:r>
            <a:r>
              <a:rPr lang="ru-RU" dirty="0" err="1" smtClean="0"/>
              <a:t>компланарны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285852" y="5786454"/>
            <a:ext cx="3143272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071670" y="4572008"/>
            <a:ext cx="3071834" cy="1588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143372" y="4786322"/>
            <a:ext cx="1214446" cy="785818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1071538" y="4786322"/>
            <a:ext cx="1214446" cy="7858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285852" y="4572008"/>
            <a:ext cx="3857652" cy="121444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285852" y="5786454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1214414" y="5500702"/>
            <a:ext cx="357190" cy="21431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1071538" y="4786322"/>
            <a:ext cx="1214446" cy="78581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00166" y="407194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y*OB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000496" y="60007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x*OA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071538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857224" y="57150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143504" y="42148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5643570" y="542926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 = x*OA </a:t>
            </a:r>
            <a:r>
              <a:rPr lang="en-US" spc="600" dirty="0" smtClean="0"/>
              <a:t>+</a:t>
            </a:r>
            <a:r>
              <a:rPr lang="en-US" dirty="0" smtClean="0"/>
              <a:t>y*OB</a:t>
            </a:r>
            <a:endParaRPr lang="ru-RU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2571736" y="1142984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8072462" y="1142984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7572396" y="1142984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357686" y="2000240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000628" y="2000240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643570" y="2000240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786182" y="2928934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928926" y="2928934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286116" y="2928934"/>
            <a:ext cx="28575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785918" y="4071942"/>
            <a:ext cx="35719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286248" y="6000768"/>
            <a:ext cx="35719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786446" y="5429264"/>
            <a:ext cx="35719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6572264" y="5429264"/>
            <a:ext cx="35719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7358082" y="5429264"/>
            <a:ext cx="35719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6715172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ПРАВИЛО ПАРАЛЛЕЛЕПИПЕДА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8786874" cy="5143536"/>
          </a:xfrm>
        </p:spPr>
        <p:txBody>
          <a:bodyPr/>
          <a:lstStyle/>
          <a:p>
            <a:pPr>
              <a:lnSpc>
                <a:spcPts val="3900"/>
              </a:lnSpc>
              <a:buNone/>
            </a:pPr>
            <a:r>
              <a:rPr lang="ru-RU" dirty="0" smtClean="0"/>
              <a:t>    Для сложения трех некомпланарных векторов можно использоваться так называемым </a:t>
            </a:r>
            <a:r>
              <a:rPr lang="ru-RU" b="1" dirty="0" smtClean="0"/>
              <a:t>правилом параллелепипеда. </a:t>
            </a:r>
            <a:r>
              <a:rPr lang="ru-RU" dirty="0" smtClean="0"/>
              <a:t>Опишем его. Пусть </a:t>
            </a:r>
            <a:r>
              <a:rPr lang="en-US" dirty="0" smtClean="0"/>
              <a:t>a, b, c – </a:t>
            </a:r>
            <a:r>
              <a:rPr lang="ru-RU" dirty="0" smtClean="0"/>
              <a:t>некомпланарные векторы. Отложим от произвольной точки О пространства  векторы </a:t>
            </a:r>
            <a:r>
              <a:rPr lang="en-US" dirty="0" smtClean="0"/>
              <a:t>OA=a, OB=b, OC=c</a:t>
            </a:r>
            <a:r>
              <a:rPr lang="ru-RU" dirty="0" smtClean="0"/>
              <a:t> и построим параллелепипед так, чтобы отрезки </a:t>
            </a:r>
            <a:r>
              <a:rPr lang="en-US" dirty="0" smtClean="0"/>
              <a:t>OA, OB </a:t>
            </a:r>
            <a:r>
              <a:rPr lang="ru-RU" dirty="0" smtClean="0"/>
              <a:t>и </a:t>
            </a:r>
            <a:r>
              <a:rPr lang="en-US" dirty="0" smtClean="0"/>
              <a:t>OC</a:t>
            </a:r>
            <a:r>
              <a:rPr lang="ru-RU" dirty="0" smtClean="0"/>
              <a:t> были его ребрами. Тогда диагональ </a:t>
            </a:r>
            <a:r>
              <a:rPr lang="en-US" dirty="0" smtClean="0"/>
              <a:t>OD </a:t>
            </a:r>
            <a:r>
              <a:rPr lang="ru-RU" dirty="0" smtClean="0"/>
              <a:t>этого параллелепипеда изображает сумму векторов </a:t>
            </a:r>
            <a:r>
              <a:rPr lang="en-US" dirty="0" smtClean="0"/>
              <a:t>a,</a:t>
            </a:r>
            <a:r>
              <a:rPr lang="ru-RU" dirty="0" smtClean="0"/>
              <a:t> </a:t>
            </a:r>
            <a:r>
              <a:rPr lang="en-US" dirty="0" smtClean="0"/>
              <a:t>b </a:t>
            </a:r>
            <a:r>
              <a:rPr lang="ru-RU" dirty="0" smtClean="0"/>
              <a:t>и</a:t>
            </a:r>
            <a:r>
              <a:rPr lang="en-US" dirty="0" smtClean="0"/>
              <a:t> c</a:t>
            </a:r>
            <a:r>
              <a:rPr lang="ru-RU" dirty="0" smtClean="0"/>
              <a:t>: </a:t>
            </a:r>
            <a:r>
              <a:rPr lang="en-US" dirty="0" smtClean="0"/>
              <a:t>OD=</a:t>
            </a:r>
            <a:r>
              <a:rPr lang="en-US" dirty="0" err="1" smtClean="0"/>
              <a:t>a+b+c</a:t>
            </a:r>
            <a:r>
              <a:rPr lang="en-US" dirty="0" smtClean="0"/>
              <a:t>.  </a:t>
            </a:r>
            <a:r>
              <a:rPr lang="ru-RU" dirty="0" smtClean="0"/>
              <a:t>Действительно, </a:t>
            </a:r>
            <a:r>
              <a:rPr lang="en-US" dirty="0" smtClean="0"/>
              <a:t>OD=OE+ED=(OA+AE)+ED=OA+OB+OC=</a:t>
            </a:r>
            <a:r>
              <a:rPr lang="en-US" dirty="0" err="1" smtClean="0"/>
              <a:t>a+b+c</a:t>
            </a:r>
            <a:endParaRPr lang="en-US" dirty="0" smtClean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7429520" y="3071810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357818" y="3071810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357950" y="3071810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1472" y="5072074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357554" y="550070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643174" y="550070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928794" y="550070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214414" y="550070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1472" y="550070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071934" y="550070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14876" y="550070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357818" y="550070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072198" y="5500702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143768" y="2143116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786578" y="2143116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357950" y="2143116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500958" y="5572140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072462" y="3143248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00760" y="3143248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072330" y="3143248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000232" y="507207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571604" y="507207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214414" y="5072074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143768" y="5572140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786578" y="5572140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434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Векторы в пространстве</vt:lpstr>
      <vt:lpstr>Векторы в пространстве</vt:lpstr>
      <vt:lpstr>Слайд 3</vt:lpstr>
      <vt:lpstr>Слайд 4</vt:lpstr>
      <vt:lpstr>Задание:</vt:lpstr>
      <vt:lpstr>Слайд 6</vt:lpstr>
      <vt:lpstr>Слайд 7</vt:lpstr>
      <vt:lpstr>Признак компланарности трех векторов</vt:lpstr>
      <vt:lpstr>ПРАВИЛО ПАРАЛЛЕЛЕПИПЕДА</vt:lpstr>
      <vt:lpstr>Слайд 10</vt:lpstr>
      <vt:lpstr>Разложение вектора по трем некомпланарным векторам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User</dc:creator>
  <cp:lastModifiedBy>CHrn</cp:lastModifiedBy>
  <cp:revision>23</cp:revision>
  <dcterms:created xsi:type="dcterms:W3CDTF">2012-05-10T19:54:16Z</dcterms:created>
  <dcterms:modified xsi:type="dcterms:W3CDTF">2012-05-14T19:33:00Z</dcterms:modified>
</cp:coreProperties>
</file>