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DA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286B3E-810B-4A1E-A057-39DF18DBE1A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759B39-A07A-4322-BDD2-3024697736FC}">
      <dgm:prSet phldrT="[Текст]"/>
      <dgm:spPr/>
      <dgm:t>
        <a:bodyPr/>
        <a:lstStyle/>
        <a:p>
          <a:r>
            <a:rPr lang="ru-RU" dirty="0" smtClean="0"/>
            <a:t>Двугранный угол</a:t>
          </a:r>
          <a:endParaRPr lang="ru-RU" dirty="0"/>
        </a:p>
      </dgm:t>
    </dgm:pt>
    <dgm:pt modelId="{EA078AE6-74CD-4A44-B819-EAA17CE123E3}" type="parTrans" cxnId="{FE893ECC-E8A0-4C77-838A-C440740AF648}">
      <dgm:prSet/>
      <dgm:spPr/>
      <dgm:t>
        <a:bodyPr/>
        <a:lstStyle/>
        <a:p>
          <a:endParaRPr lang="ru-RU"/>
        </a:p>
      </dgm:t>
    </dgm:pt>
    <dgm:pt modelId="{B410E62D-71A7-4B8B-A3CF-62CCE75730FC}" type="sibTrans" cxnId="{FE893ECC-E8A0-4C77-838A-C440740AF648}">
      <dgm:prSet/>
      <dgm:spPr/>
      <dgm:t>
        <a:bodyPr/>
        <a:lstStyle/>
        <a:p>
          <a:endParaRPr lang="ru-RU"/>
        </a:p>
      </dgm:t>
    </dgm:pt>
    <dgm:pt modelId="{87E36837-A94B-4239-AFAA-6B0A57ACBD05}">
      <dgm:prSet phldrT="[Текст]"/>
      <dgm:spPr/>
      <dgm:t>
        <a:bodyPr/>
        <a:lstStyle/>
        <a:p>
          <a:r>
            <a:rPr lang="ru-RU" dirty="0" smtClean="0"/>
            <a:t>Прямой (</a:t>
          </a:r>
          <a:r>
            <a:rPr lang="ru-RU" dirty="0" smtClean="0">
              <a:latin typeface="Calibri"/>
            </a:rPr>
            <a:t>=</a:t>
          </a:r>
          <a:r>
            <a:rPr lang="ru-RU" dirty="0" smtClean="0"/>
            <a:t>90°)</a:t>
          </a:r>
          <a:endParaRPr lang="ru-RU" dirty="0"/>
        </a:p>
      </dgm:t>
    </dgm:pt>
    <dgm:pt modelId="{978ADA7E-F6CC-42D4-B763-EBB3C55444B5}" type="parTrans" cxnId="{FC02AB82-2A2A-4C51-8037-40300E3BA01F}">
      <dgm:prSet/>
      <dgm:spPr/>
      <dgm:t>
        <a:bodyPr/>
        <a:lstStyle/>
        <a:p>
          <a:endParaRPr lang="ru-RU"/>
        </a:p>
      </dgm:t>
    </dgm:pt>
    <dgm:pt modelId="{5F8837C0-CA3A-4F68-B560-D19B24CA0EB3}" type="sibTrans" cxnId="{FC02AB82-2A2A-4C51-8037-40300E3BA01F}">
      <dgm:prSet/>
      <dgm:spPr/>
      <dgm:t>
        <a:bodyPr/>
        <a:lstStyle/>
        <a:p>
          <a:endParaRPr lang="ru-RU"/>
        </a:p>
      </dgm:t>
    </dgm:pt>
    <dgm:pt modelId="{E3ECFC18-A925-4834-9F07-231F973ED11D}">
      <dgm:prSet phldrT="[Текст]"/>
      <dgm:spPr/>
      <dgm:t>
        <a:bodyPr/>
        <a:lstStyle/>
        <a:p>
          <a:r>
            <a:rPr lang="ru-RU" dirty="0" smtClean="0"/>
            <a:t>Острый (</a:t>
          </a:r>
          <a:r>
            <a:rPr lang="ru-RU" dirty="0" smtClean="0">
              <a:latin typeface="Calibri"/>
            </a:rPr>
            <a:t>&lt;</a:t>
          </a:r>
          <a:r>
            <a:rPr lang="ru-RU" dirty="0" smtClean="0"/>
            <a:t>90°)</a:t>
          </a:r>
          <a:endParaRPr lang="ru-RU" dirty="0"/>
        </a:p>
      </dgm:t>
    </dgm:pt>
    <dgm:pt modelId="{480F4E60-366E-4C32-9AC8-8ABC0358653E}" type="parTrans" cxnId="{C868BD87-3570-4AD3-B481-768896CEF050}">
      <dgm:prSet/>
      <dgm:spPr/>
      <dgm:t>
        <a:bodyPr/>
        <a:lstStyle/>
        <a:p>
          <a:endParaRPr lang="ru-RU"/>
        </a:p>
      </dgm:t>
    </dgm:pt>
    <dgm:pt modelId="{BB59A4AC-0B3F-44F9-8A6B-9EE950666AB2}" type="sibTrans" cxnId="{C868BD87-3570-4AD3-B481-768896CEF050}">
      <dgm:prSet/>
      <dgm:spPr/>
      <dgm:t>
        <a:bodyPr/>
        <a:lstStyle/>
        <a:p>
          <a:endParaRPr lang="ru-RU"/>
        </a:p>
      </dgm:t>
    </dgm:pt>
    <dgm:pt modelId="{6DA36474-AA1F-4E2F-9FB1-1419ABE61E33}">
      <dgm:prSet phldrT="[Текст]"/>
      <dgm:spPr/>
      <dgm:t>
        <a:bodyPr/>
        <a:lstStyle/>
        <a:p>
          <a:r>
            <a:rPr lang="ru-RU" dirty="0" smtClean="0"/>
            <a:t>Тупой </a:t>
          </a:r>
        </a:p>
        <a:p>
          <a:r>
            <a:rPr lang="ru-RU" dirty="0" smtClean="0"/>
            <a:t>(</a:t>
          </a:r>
          <a:r>
            <a:rPr lang="ru-RU" dirty="0" smtClean="0">
              <a:latin typeface="Calibri"/>
            </a:rPr>
            <a:t>&gt;</a:t>
          </a:r>
          <a:r>
            <a:rPr lang="ru-RU" dirty="0" smtClean="0"/>
            <a:t>90°)</a:t>
          </a:r>
          <a:endParaRPr lang="ru-RU" dirty="0"/>
        </a:p>
      </dgm:t>
    </dgm:pt>
    <dgm:pt modelId="{1621DB7D-05DC-4D86-B5CA-A37689F17DD1}" type="parTrans" cxnId="{E8DFF6B3-8E0F-4500-AC14-52AD94A32E3E}">
      <dgm:prSet/>
      <dgm:spPr/>
      <dgm:t>
        <a:bodyPr/>
        <a:lstStyle/>
        <a:p>
          <a:endParaRPr lang="ru-RU"/>
        </a:p>
      </dgm:t>
    </dgm:pt>
    <dgm:pt modelId="{2E1108BB-5850-4838-8FBE-2923F9DF475B}" type="sibTrans" cxnId="{E8DFF6B3-8E0F-4500-AC14-52AD94A32E3E}">
      <dgm:prSet/>
      <dgm:spPr/>
      <dgm:t>
        <a:bodyPr/>
        <a:lstStyle/>
        <a:p>
          <a:endParaRPr lang="ru-RU"/>
        </a:p>
      </dgm:t>
    </dgm:pt>
    <dgm:pt modelId="{88FFAD42-07E8-495E-8434-46AC916A0F9C}">
      <dgm:prSet phldrT="[Текст]"/>
      <dgm:spPr/>
      <dgm:t>
        <a:bodyPr/>
        <a:lstStyle/>
        <a:p>
          <a:r>
            <a:rPr lang="ru-RU" dirty="0" smtClean="0"/>
            <a:t>Развернутый (=180°)</a:t>
          </a:r>
          <a:endParaRPr lang="ru-RU" dirty="0"/>
        </a:p>
      </dgm:t>
    </dgm:pt>
    <dgm:pt modelId="{D31AE7CF-8F3D-42E7-9A85-80A6C71E35E5}" type="parTrans" cxnId="{6847DCFD-A1FC-45B7-8CAB-34E0F73DD34C}">
      <dgm:prSet/>
      <dgm:spPr/>
      <dgm:t>
        <a:bodyPr/>
        <a:lstStyle/>
        <a:p>
          <a:endParaRPr lang="ru-RU"/>
        </a:p>
      </dgm:t>
    </dgm:pt>
    <dgm:pt modelId="{BF483FA1-D410-4D46-9ED9-D65008F524BC}" type="sibTrans" cxnId="{6847DCFD-A1FC-45B7-8CAB-34E0F73DD34C}">
      <dgm:prSet/>
      <dgm:spPr/>
      <dgm:t>
        <a:bodyPr/>
        <a:lstStyle/>
        <a:p>
          <a:endParaRPr lang="ru-RU"/>
        </a:p>
      </dgm:t>
    </dgm:pt>
    <dgm:pt modelId="{0DE30EF4-BC66-46FD-93CD-C61702CB53E5}" type="pres">
      <dgm:prSet presAssocID="{73286B3E-810B-4A1E-A057-39DF18DBE1A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001F81-7E43-471B-9A9B-903F81DD2050}" type="pres">
      <dgm:prSet presAssocID="{BE759B39-A07A-4322-BDD2-3024697736FC}" presName="root" presStyleCnt="0"/>
      <dgm:spPr/>
    </dgm:pt>
    <dgm:pt modelId="{2461FACA-D7E9-4181-9ABB-B83D12BDFF44}" type="pres">
      <dgm:prSet presAssocID="{BE759B39-A07A-4322-BDD2-3024697736FC}" presName="rootComposite" presStyleCnt="0"/>
      <dgm:spPr/>
    </dgm:pt>
    <dgm:pt modelId="{D49C5A35-3C10-49A5-AC1C-912DDE844979}" type="pres">
      <dgm:prSet presAssocID="{BE759B39-A07A-4322-BDD2-3024697736FC}" presName="rootText" presStyleLbl="node1" presStyleIdx="0" presStyleCnt="1"/>
      <dgm:spPr/>
      <dgm:t>
        <a:bodyPr/>
        <a:lstStyle/>
        <a:p>
          <a:endParaRPr lang="ru-RU"/>
        </a:p>
      </dgm:t>
    </dgm:pt>
    <dgm:pt modelId="{4F330B9C-38E0-40E0-B6D0-C99D2C5CABCB}" type="pres">
      <dgm:prSet presAssocID="{BE759B39-A07A-4322-BDD2-3024697736FC}" presName="rootConnector" presStyleLbl="node1" presStyleIdx="0" presStyleCnt="1"/>
      <dgm:spPr/>
      <dgm:t>
        <a:bodyPr/>
        <a:lstStyle/>
        <a:p>
          <a:endParaRPr lang="ru-RU"/>
        </a:p>
      </dgm:t>
    </dgm:pt>
    <dgm:pt modelId="{796D01B6-05E3-41A7-A1F0-514A304420FE}" type="pres">
      <dgm:prSet presAssocID="{BE759B39-A07A-4322-BDD2-3024697736FC}" presName="childShape" presStyleCnt="0"/>
      <dgm:spPr/>
    </dgm:pt>
    <dgm:pt modelId="{79BB3A45-A040-48D6-A041-73BF8E1F830D}" type="pres">
      <dgm:prSet presAssocID="{978ADA7E-F6CC-42D4-B763-EBB3C55444B5}" presName="Name13" presStyleLbl="parChTrans1D2" presStyleIdx="0" presStyleCnt="4"/>
      <dgm:spPr/>
      <dgm:t>
        <a:bodyPr/>
        <a:lstStyle/>
        <a:p>
          <a:endParaRPr lang="ru-RU"/>
        </a:p>
      </dgm:t>
    </dgm:pt>
    <dgm:pt modelId="{5E1F6846-748B-4ABF-9150-7967CF266038}" type="pres">
      <dgm:prSet presAssocID="{87E36837-A94B-4239-AFAA-6B0A57ACBD05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C25CD5-CF2B-4185-A09C-402CF5B126C0}" type="pres">
      <dgm:prSet presAssocID="{480F4E60-366E-4C32-9AC8-8ABC0358653E}" presName="Name13" presStyleLbl="parChTrans1D2" presStyleIdx="1" presStyleCnt="4"/>
      <dgm:spPr/>
      <dgm:t>
        <a:bodyPr/>
        <a:lstStyle/>
        <a:p>
          <a:endParaRPr lang="ru-RU"/>
        </a:p>
      </dgm:t>
    </dgm:pt>
    <dgm:pt modelId="{303EDA80-E77C-49B5-9B4F-50B0842AF1B3}" type="pres">
      <dgm:prSet presAssocID="{E3ECFC18-A925-4834-9F07-231F973ED11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695EE-D92C-4676-A58C-48E9CB6979A9}" type="pres">
      <dgm:prSet presAssocID="{1621DB7D-05DC-4D86-B5CA-A37689F17DD1}" presName="Name13" presStyleLbl="parChTrans1D2" presStyleIdx="2" presStyleCnt="4"/>
      <dgm:spPr/>
      <dgm:t>
        <a:bodyPr/>
        <a:lstStyle/>
        <a:p>
          <a:endParaRPr lang="ru-RU"/>
        </a:p>
      </dgm:t>
    </dgm:pt>
    <dgm:pt modelId="{02132579-8C25-41E0-855D-42D013EFE919}" type="pres">
      <dgm:prSet presAssocID="{6DA36474-AA1F-4E2F-9FB1-1419ABE61E33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C7AE8-44C8-4054-A631-BE25DA58E48A}" type="pres">
      <dgm:prSet presAssocID="{D31AE7CF-8F3D-42E7-9A85-80A6C71E35E5}" presName="Name13" presStyleLbl="parChTrans1D2" presStyleIdx="3" presStyleCnt="4"/>
      <dgm:spPr/>
      <dgm:t>
        <a:bodyPr/>
        <a:lstStyle/>
        <a:p>
          <a:endParaRPr lang="ru-RU"/>
        </a:p>
      </dgm:t>
    </dgm:pt>
    <dgm:pt modelId="{3A59698D-C844-49BC-BE03-2F53A837833D}" type="pres">
      <dgm:prSet presAssocID="{88FFAD42-07E8-495E-8434-46AC916A0F9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6298AD-5B5D-4A98-9FDF-BEA53CBB8E5B}" type="presOf" srcId="{6DA36474-AA1F-4E2F-9FB1-1419ABE61E33}" destId="{02132579-8C25-41E0-855D-42D013EFE919}" srcOrd="0" destOrd="0" presId="urn:microsoft.com/office/officeart/2005/8/layout/hierarchy3"/>
    <dgm:cxn modelId="{C868BD87-3570-4AD3-B481-768896CEF050}" srcId="{BE759B39-A07A-4322-BDD2-3024697736FC}" destId="{E3ECFC18-A925-4834-9F07-231F973ED11D}" srcOrd="1" destOrd="0" parTransId="{480F4E60-366E-4C32-9AC8-8ABC0358653E}" sibTransId="{BB59A4AC-0B3F-44F9-8A6B-9EE950666AB2}"/>
    <dgm:cxn modelId="{FC02AB82-2A2A-4C51-8037-40300E3BA01F}" srcId="{BE759B39-A07A-4322-BDD2-3024697736FC}" destId="{87E36837-A94B-4239-AFAA-6B0A57ACBD05}" srcOrd="0" destOrd="0" parTransId="{978ADA7E-F6CC-42D4-B763-EBB3C55444B5}" sibTransId="{5F8837C0-CA3A-4F68-B560-D19B24CA0EB3}"/>
    <dgm:cxn modelId="{319DD9D4-C715-4CC2-91BA-09D22B5EEEE2}" type="presOf" srcId="{1621DB7D-05DC-4D86-B5CA-A37689F17DD1}" destId="{51F695EE-D92C-4676-A58C-48E9CB6979A9}" srcOrd="0" destOrd="0" presId="urn:microsoft.com/office/officeart/2005/8/layout/hierarchy3"/>
    <dgm:cxn modelId="{6DB7D327-AD67-41B4-A1B1-8B13E85A7D45}" type="presOf" srcId="{978ADA7E-F6CC-42D4-B763-EBB3C55444B5}" destId="{79BB3A45-A040-48D6-A041-73BF8E1F830D}" srcOrd="0" destOrd="0" presId="urn:microsoft.com/office/officeart/2005/8/layout/hierarchy3"/>
    <dgm:cxn modelId="{FE893ECC-E8A0-4C77-838A-C440740AF648}" srcId="{73286B3E-810B-4A1E-A057-39DF18DBE1AA}" destId="{BE759B39-A07A-4322-BDD2-3024697736FC}" srcOrd="0" destOrd="0" parTransId="{EA078AE6-74CD-4A44-B819-EAA17CE123E3}" sibTransId="{B410E62D-71A7-4B8B-A3CF-62CCE75730FC}"/>
    <dgm:cxn modelId="{6847DCFD-A1FC-45B7-8CAB-34E0F73DD34C}" srcId="{BE759B39-A07A-4322-BDD2-3024697736FC}" destId="{88FFAD42-07E8-495E-8434-46AC916A0F9C}" srcOrd="3" destOrd="0" parTransId="{D31AE7CF-8F3D-42E7-9A85-80A6C71E35E5}" sibTransId="{BF483FA1-D410-4D46-9ED9-D65008F524BC}"/>
    <dgm:cxn modelId="{7DD15724-F69E-43EA-A562-B507B7465BC2}" type="presOf" srcId="{73286B3E-810B-4A1E-A057-39DF18DBE1AA}" destId="{0DE30EF4-BC66-46FD-93CD-C61702CB53E5}" srcOrd="0" destOrd="0" presId="urn:microsoft.com/office/officeart/2005/8/layout/hierarchy3"/>
    <dgm:cxn modelId="{F3FD688B-901F-4995-810C-281204236992}" type="presOf" srcId="{88FFAD42-07E8-495E-8434-46AC916A0F9C}" destId="{3A59698D-C844-49BC-BE03-2F53A837833D}" srcOrd="0" destOrd="0" presId="urn:microsoft.com/office/officeart/2005/8/layout/hierarchy3"/>
    <dgm:cxn modelId="{CCB7B781-BB39-4EDA-9157-0AF918F12EC9}" type="presOf" srcId="{BE759B39-A07A-4322-BDD2-3024697736FC}" destId="{D49C5A35-3C10-49A5-AC1C-912DDE844979}" srcOrd="0" destOrd="0" presId="urn:microsoft.com/office/officeart/2005/8/layout/hierarchy3"/>
    <dgm:cxn modelId="{E8DFF6B3-8E0F-4500-AC14-52AD94A32E3E}" srcId="{BE759B39-A07A-4322-BDD2-3024697736FC}" destId="{6DA36474-AA1F-4E2F-9FB1-1419ABE61E33}" srcOrd="2" destOrd="0" parTransId="{1621DB7D-05DC-4D86-B5CA-A37689F17DD1}" sibTransId="{2E1108BB-5850-4838-8FBE-2923F9DF475B}"/>
    <dgm:cxn modelId="{CB105523-88AE-4600-A307-239AFD63CE4C}" type="presOf" srcId="{E3ECFC18-A925-4834-9F07-231F973ED11D}" destId="{303EDA80-E77C-49B5-9B4F-50B0842AF1B3}" srcOrd="0" destOrd="0" presId="urn:microsoft.com/office/officeart/2005/8/layout/hierarchy3"/>
    <dgm:cxn modelId="{3E68D317-77A7-40E6-A4E7-40089E3FA815}" type="presOf" srcId="{480F4E60-366E-4C32-9AC8-8ABC0358653E}" destId="{55C25CD5-CF2B-4185-A09C-402CF5B126C0}" srcOrd="0" destOrd="0" presId="urn:microsoft.com/office/officeart/2005/8/layout/hierarchy3"/>
    <dgm:cxn modelId="{B9D2C41C-815A-4794-9219-ABAD7E26651F}" type="presOf" srcId="{BE759B39-A07A-4322-BDD2-3024697736FC}" destId="{4F330B9C-38E0-40E0-B6D0-C99D2C5CABCB}" srcOrd="1" destOrd="0" presId="urn:microsoft.com/office/officeart/2005/8/layout/hierarchy3"/>
    <dgm:cxn modelId="{A75C4F7E-64F9-4606-9919-FD07F3F49B28}" type="presOf" srcId="{D31AE7CF-8F3D-42E7-9A85-80A6C71E35E5}" destId="{DB5C7AE8-44C8-4054-A631-BE25DA58E48A}" srcOrd="0" destOrd="0" presId="urn:microsoft.com/office/officeart/2005/8/layout/hierarchy3"/>
    <dgm:cxn modelId="{E847C1AB-80D9-45C2-BBA9-D1FAC612A641}" type="presOf" srcId="{87E36837-A94B-4239-AFAA-6B0A57ACBD05}" destId="{5E1F6846-748B-4ABF-9150-7967CF266038}" srcOrd="0" destOrd="0" presId="urn:microsoft.com/office/officeart/2005/8/layout/hierarchy3"/>
    <dgm:cxn modelId="{2A9C779F-7D7F-44D7-944F-EFBB022610A3}" type="presParOf" srcId="{0DE30EF4-BC66-46FD-93CD-C61702CB53E5}" destId="{DE001F81-7E43-471B-9A9B-903F81DD2050}" srcOrd="0" destOrd="0" presId="urn:microsoft.com/office/officeart/2005/8/layout/hierarchy3"/>
    <dgm:cxn modelId="{3D5FA4B5-93C3-4821-A9D0-2D7E008C867B}" type="presParOf" srcId="{DE001F81-7E43-471B-9A9B-903F81DD2050}" destId="{2461FACA-D7E9-4181-9ABB-B83D12BDFF44}" srcOrd="0" destOrd="0" presId="urn:microsoft.com/office/officeart/2005/8/layout/hierarchy3"/>
    <dgm:cxn modelId="{EAA76B71-D0D5-4B6B-9629-C5D25F1CDE49}" type="presParOf" srcId="{2461FACA-D7E9-4181-9ABB-B83D12BDFF44}" destId="{D49C5A35-3C10-49A5-AC1C-912DDE844979}" srcOrd="0" destOrd="0" presId="urn:microsoft.com/office/officeart/2005/8/layout/hierarchy3"/>
    <dgm:cxn modelId="{A2DD402F-E830-4030-9D75-D955F3C43ED3}" type="presParOf" srcId="{2461FACA-D7E9-4181-9ABB-B83D12BDFF44}" destId="{4F330B9C-38E0-40E0-B6D0-C99D2C5CABCB}" srcOrd="1" destOrd="0" presId="urn:microsoft.com/office/officeart/2005/8/layout/hierarchy3"/>
    <dgm:cxn modelId="{8541B620-8386-41F4-B658-2C29CD084266}" type="presParOf" srcId="{DE001F81-7E43-471B-9A9B-903F81DD2050}" destId="{796D01B6-05E3-41A7-A1F0-514A304420FE}" srcOrd="1" destOrd="0" presId="urn:microsoft.com/office/officeart/2005/8/layout/hierarchy3"/>
    <dgm:cxn modelId="{16F7DDEF-0452-4667-9964-E6DDD0B612B9}" type="presParOf" srcId="{796D01B6-05E3-41A7-A1F0-514A304420FE}" destId="{79BB3A45-A040-48D6-A041-73BF8E1F830D}" srcOrd="0" destOrd="0" presId="urn:microsoft.com/office/officeart/2005/8/layout/hierarchy3"/>
    <dgm:cxn modelId="{33947B99-A2F8-44AB-88DA-0A4A9F617B6B}" type="presParOf" srcId="{796D01B6-05E3-41A7-A1F0-514A304420FE}" destId="{5E1F6846-748B-4ABF-9150-7967CF266038}" srcOrd="1" destOrd="0" presId="urn:microsoft.com/office/officeart/2005/8/layout/hierarchy3"/>
    <dgm:cxn modelId="{42EDD576-C2E4-4094-97CC-F09895BC0CF2}" type="presParOf" srcId="{796D01B6-05E3-41A7-A1F0-514A304420FE}" destId="{55C25CD5-CF2B-4185-A09C-402CF5B126C0}" srcOrd="2" destOrd="0" presId="urn:microsoft.com/office/officeart/2005/8/layout/hierarchy3"/>
    <dgm:cxn modelId="{A0033611-C443-4245-97EA-6652B2A53973}" type="presParOf" srcId="{796D01B6-05E3-41A7-A1F0-514A304420FE}" destId="{303EDA80-E77C-49B5-9B4F-50B0842AF1B3}" srcOrd="3" destOrd="0" presId="urn:microsoft.com/office/officeart/2005/8/layout/hierarchy3"/>
    <dgm:cxn modelId="{E86011C7-5BF3-49FD-94F9-EF57D20585A1}" type="presParOf" srcId="{796D01B6-05E3-41A7-A1F0-514A304420FE}" destId="{51F695EE-D92C-4676-A58C-48E9CB6979A9}" srcOrd="4" destOrd="0" presId="urn:microsoft.com/office/officeart/2005/8/layout/hierarchy3"/>
    <dgm:cxn modelId="{AD588892-2ABD-4C32-B9C0-D45B5E027546}" type="presParOf" srcId="{796D01B6-05E3-41A7-A1F0-514A304420FE}" destId="{02132579-8C25-41E0-855D-42D013EFE919}" srcOrd="5" destOrd="0" presId="urn:microsoft.com/office/officeart/2005/8/layout/hierarchy3"/>
    <dgm:cxn modelId="{18109C51-A4AA-4515-BFA8-F9F808E488B3}" type="presParOf" srcId="{796D01B6-05E3-41A7-A1F0-514A304420FE}" destId="{DB5C7AE8-44C8-4054-A631-BE25DA58E48A}" srcOrd="6" destOrd="0" presId="urn:microsoft.com/office/officeart/2005/8/layout/hierarchy3"/>
    <dgm:cxn modelId="{4BFF1B95-6DC1-44FE-898F-73199B3B30C5}" type="presParOf" srcId="{796D01B6-05E3-41A7-A1F0-514A304420FE}" destId="{3A59698D-C844-49BC-BE03-2F53A837833D}" srcOrd="7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5F71E37-20B1-4CF7-8F68-86EA47C0F36F}" type="datetimeFigureOut">
              <a:rPr lang="ru-RU" smtClean="0"/>
              <a:pPr/>
              <a:t>25.02.2011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159E30B-96CA-4942-911F-BAAD954A11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285992"/>
            <a:ext cx="8458200" cy="1222375"/>
          </a:xfrm>
        </p:spPr>
        <p:txBody>
          <a:bodyPr/>
          <a:lstStyle/>
          <a:p>
            <a:r>
              <a:rPr lang="ru-RU" dirty="0" smtClean="0"/>
              <a:t>     Перпендикулярность прямых</a:t>
            </a:r>
            <a:br>
              <a:rPr lang="ru-RU" dirty="0" smtClean="0"/>
            </a:br>
            <a:r>
              <a:rPr lang="ru-RU" dirty="0" smtClean="0"/>
              <a:t>                      и плоскостей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928934"/>
            <a:ext cx="8458200" cy="914400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u="heavy" dirty="0" smtClean="0"/>
              <a:t>Двугранный угол</a:t>
            </a:r>
            <a:endParaRPr lang="ru-RU" u="heavy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</a:t>
            </a:r>
            <a:r>
              <a:rPr lang="ru-RU" sz="2100" dirty="0" smtClean="0"/>
              <a:t>Прямая </a:t>
            </a:r>
            <a:r>
              <a:rPr lang="ru-RU" sz="2100" b="1" dirty="0" smtClean="0"/>
              <a:t>а</a:t>
            </a:r>
            <a:r>
              <a:rPr lang="ru-RU" sz="2100" dirty="0" smtClean="0"/>
              <a:t> разделяет плоскость на две</a:t>
            </a:r>
          </a:p>
          <a:p>
            <a:pPr>
              <a:buNone/>
            </a:pPr>
            <a:r>
              <a:rPr lang="ru-RU" sz="2100" dirty="0" smtClean="0"/>
              <a:t>                                               полуплоскости.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                             </a:t>
            </a:r>
            <a:r>
              <a:rPr lang="ru-RU" sz="2600" b="1" u="sng" dirty="0" smtClean="0"/>
              <a:t>Определение</a:t>
            </a:r>
          </a:p>
          <a:p>
            <a:pPr>
              <a:buNone/>
            </a:pPr>
            <a:r>
              <a:rPr lang="ru-RU" sz="2600" b="1" u="sng" dirty="0" smtClean="0"/>
              <a:t>                                  </a:t>
            </a:r>
            <a:r>
              <a:rPr lang="ru-RU" dirty="0" smtClean="0"/>
              <a:t>     </a:t>
            </a:r>
            <a:r>
              <a:rPr lang="ru-RU" sz="2000" b="1" dirty="0" smtClean="0"/>
              <a:t>Двугранный угол</a:t>
            </a:r>
            <a:r>
              <a:rPr lang="ru-RU" b="1" dirty="0" smtClean="0"/>
              <a:t> – </a:t>
            </a:r>
          </a:p>
          <a:p>
            <a:pPr>
              <a:buNone/>
            </a:pPr>
            <a:r>
              <a:rPr lang="ru-RU" b="1" dirty="0" smtClean="0"/>
              <a:t>                               </a:t>
            </a:r>
            <a:r>
              <a:rPr lang="ru-RU" sz="2000" dirty="0" smtClean="0"/>
              <a:t>это</a:t>
            </a:r>
            <a:r>
              <a:rPr lang="ru-RU" sz="2000" b="1" dirty="0" smtClean="0"/>
              <a:t> </a:t>
            </a:r>
            <a:r>
              <a:rPr lang="ru-RU" sz="2000" dirty="0" smtClean="0"/>
              <a:t>фигура, образованная прямой </a:t>
            </a:r>
            <a:r>
              <a:rPr lang="ru-RU" sz="2000" b="1" dirty="0" smtClean="0"/>
              <a:t>а</a:t>
            </a:r>
          </a:p>
          <a:p>
            <a:pPr>
              <a:buNone/>
            </a:pPr>
            <a:r>
              <a:rPr lang="ru-RU" sz="2000" b="1" dirty="0" smtClean="0"/>
              <a:t>                                                 </a:t>
            </a:r>
            <a:r>
              <a:rPr lang="ru-RU" sz="2000" dirty="0" smtClean="0"/>
              <a:t>и двумя полуплоскостями с общей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границей </a:t>
            </a:r>
            <a:r>
              <a:rPr lang="ru-RU" sz="2000" b="1" dirty="0" smtClean="0"/>
              <a:t>а</a:t>
            </a:r>
            <a:r>
              <a:rPr lang="ru-RU" sz="2000" dirty="0" smtClean="0"/>
              <a:t>, не принадлежащими одной плоскости                           </a:t>
            </a:r>
            <a:r>
              <a:rPr lang="ru-RU" sz="2000" dirty="0" err="1" smtClean="0"/>
              <a:t>плоскости</a:t>
            </a:r>
            <a:r>
              <a:rPr lang="ru-RU" sz="2000" dirty="0" smtClean="0"/>
              <a:t>.</a:t>
            </a:r>
            <a:r>
              <a:rPr lang="ru-RU" dirty="0" smtClean="0"/>
              <a:t>    </a:t>
            </a:r>
            <a:endParaRPr lang="ru-RU" sz="2000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214282" y="1643050"/>
            <a:ext cx="1928826" cy="1071570"/>
          </a:xfrm>
          <a:prstGeom prst="parallelogram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5" name="Параллелограмм 4"/>
          <p:cNvSpPr/>
          <p:nvPr/>
        </p:nvSpPr>
        <p:spPr>
          <a:xfrm>
            <a:off x="1857356" y="1643050"/>
            <a:ext cx="1500198" cy="1071570"/>
          </a:xfrm>
          <a:prstGeom prst="parallelogram">
            <a:avLst/>
          </a:prstGeom>
          <a:solidFill>
            <a:srgbClr val="A2DA4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200024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а</a:t>
            </a:r>
            <a:endParaRPr lang="ru-RU" dirty="0"/>
          </a:p>
        </p:txBody>
      </p:sp>
      <p:pic>
        <p:nvPicPr>
          <p:cNvPr id="8" name="Рисунок 7" descr="Безымянны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3" y="3000372"/>
            <a:ext cx="3000395" cy="3248024"/>
          </a:xfrm>
          <a:prstGeom prst="rect">
            <a:avLst/>
          </a:prstGeom>
        </p:spPr>
      </p:pic>
      <p:sp>
        <p:nvSpPr>
          <p:cNvPr id="9" name="Умножение 8"/>
          <p:cNvSpPr/>
          <p:nvPr/>
        </p:nvSpPr>
        <p:spPr>
          <a:xfrm>
            <a:off x="3357554" y="2928934"/>
            <a:ext cx="285752" cy="285752"/>
          </a:xfrm>
          <a:prstGeom prst="mathMultiply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Линейный угол двугранного угла</a:t>
            </a:r>
            <a:endParaRPr lang="ru-RU" dirty="0"/>
          </a:p>
        </p:txBody>
      </p:sp>
      <p:sp>
        <p:nvSpPr>
          <p:cNvPr id="4" name="Параллелограмм 3"/>
          <p:cNvSpPr/>
          <p:nvPr/>
        </p:nvSpPr>
        <p:spPr>
          <a:xfrm rot="20740641">
            <a:off x="685457" y="2399978"/>
            <a:ext cx="1714512" cy="1714512"/>
          </a:xfrm>
          <a:prstGeom prst="parallelogram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143108" y="2214554"/>
            <a:ext cx="1285884" cy="178595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143108" y="2714620"/>
            <a:ext cx="1285884" cy="1588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857224" y="2714620"/>
            <a:ext cx="128588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2214546" y="2786058"/>
            <a:ext cx="14287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2143108" y="2857496"/>
            <a:ext cx="142876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1857356" y="2714620"/>
            <a:ext cx="142876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928794" y="2571744"/>
            <a:ext cx="214314" cy="714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узел 23"/>
          <p:cNvSpPr/>
          <p:nvPr/>
        </p:nvSpPr>
        <p:spPr>
          <a:xfrm>
            <a:off x="2071670" y="2643182"/>
            <a:ext cx="142876" cy="142876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571472" y="292893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428992" y="25717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143108" y="2428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714876" y="2143116"/>
            <a:ext cx="34692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АОВ</a:t>
            </a:r>
            <a:r>
              <a:rPr lang="ru-RU" dirty="0" smtClean="0"/>
              <a:t> – </a:t>
            </a:r>
            <a:r>
              <a:rPr lang="ru-RU" sz="2000" dirty="0" smtClean="0"/>
              <a:t>линейный угол двугранного угла</a:t>
            </a:r>
            <a:endParaRPr lang="ru-RU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853" y="5143512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Градусная мера двугранного угла – </a:t>
            </a:r>
          </a:p>
          <a:p>
            <a:r>
              <a:rPr lang="ru-RU" sz="2400" dirty="0" smtClean="0"/>
              <a:t>   это градусная мера его линейного угла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214414" y="357166"/>
          <a:ext cx="640558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Перпендикулярность прямых</a:t>
            </a:r>
            <a:br>
              <a:rPr lang="ru-RU" dirty="0" smtClean="0"/>
            </a:br>
            <a:r>
              <a:rPr lang="ru-RU" dirty="0" smtClean="0"/>
              <a:t>                          и плоскостей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357430"/>
            <a:ext cx="5627181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150" b="1" dirty="0" smtClean="0"/>
              <a:t>§1.  Перпендикулярность прямой и плоскости</a:t>
            </a:r>
            <a:endParaRPr lang="ru-RU" sz="215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143248"/>
            <a:ext cx="5611986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150" b="1" dirty="0" smtClean="0"/>
              <a:t> §2.  Перпендикуляр и наклонная к плоскости</a:t>
            </a:r>
            <a:endParaRPr lang="ru-RU" sz="215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857628"/>
            <a:ext cx="6772495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150" b="1" dirty="0" smtClean="0"/>
              <a:t> §3.  Двугранный угол. Перпендикулярность плоскостей</a:t>
            </a:r>
            <a:endParaRPr lang="ru-RU" sz="2150" b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●</a:t>
            </a:r>
            <a:r>
              <a:rPr lang="ru-RU" sz="3100" dirty="0" smtClean="0"/>
              <a:t>Перпендикулярные прямые в пространстве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Определение</a:t>
            </a:r>
            <a:endParaRPr lang="en-US" u="sng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 </a:t>
            </a:r>
            <a:r>
              <a:rPr lang="ru-RU" sz="2530" dirty="0" smtClean="0"/>
              <a:t>Две </a:t>
            </a:r>
            <a:r>
              <a:rPr lang="ru-RU" sz="2530" dirty="0" smtClean="0"/>
              <a:t>прямые в пространстве </a:t>
            </a:r>
            <a:r>
              <a:rPr lang="ru-RU" sz="2530" dirty="0" smtClean="0"/>
              <a:t>называются перпендикулярными</a:t>
            </a:r>
            <a:r>
              <a:rPr lang="ru-RU" sz="2530" dirty="0" smtClean="0"/>
              <a:t>, если угол между ними равен 90°</a:t>
            </a:r>
            <a:r>
              <a:rPr lang="en-US" sz="2530" dirty="0" smtClean="0"/>
              <a:t>.</a:t>
            </a:r>
            <a:endParaRPr lang="ru-RU" sz="2530" dirty="0" smtClean="0"/>
          </a:p>
        </p:txBody>
      </p:sp>
      <p:sp>
        <p:nvSpPr>
          <p:cNvPr id="9" name="Параллелограмм 8"/>
          <p:cNvSpPr/>
          <p:nvPr/>
        </p:nvSpPr>
        <p:spPr>
          <a:xfrm>
            <a:off x="3143240" y="3500438"/>
            <a:ext cx="2857520" cy="1285884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393273" y="3964785"/>
            <a:ext cx="1071570" cy="285752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786182" y="3857628"/>
            <a:ext cx="1714512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араллелограмм 14"/>
          <p:cNvSpPr/>
          <p:nvPr/>
        </p:nvSpPr>
        <p:spPr>
          <a:xfrm>
            <a:off x="3929058" y="3857628"/>
            <a:ext cx="214314" cy="142876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00496" y="5429264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a </a:t>
            </a:r>
            <a:r>
              <a:rPr lang="ru-RU" b="1" dirty="0" smtClean="0"/>
              <a:t>┴</a:t>
            </a:r>
            <a:r>
              <a:rPr lang="en-US" b="1" dirty="0" smtClean="0"/>
              <a:t> b</a:t>
            </a:r>
            <a:endParaRPr lang="ru-RU" b="1" dirty="0"/>
          </a:p>
        </p:txBody>
      </p:sp>
      <p:pic>
        <p:nvPicPr>
          <p:cNvPr id="20" name="Рисунок 19" descr="Безымянный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3286124"/>
            <a:ext cx="3057952" cy="161947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ru-RU" sz="3100" dirty="0" smtClean="0"/>
              <a:t>перпендикулярность прямой и плоскости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Определение:</a:t>
            </a:r>
            <a:r>
              <a:rPr lang="ru-RU" sz="2200" u="sng" dirty="0" smtClean="0"/>
              <a:t> </a:t>
            </a:r>
            <a:r>
              <a:rPr lang="ru-RU" sz="2530" dirty="0" smtClean="0"/>
              <a:t>прямая называется перпендикулярной к плоскости, если она перпендикулярна к любой прямой, лежащей в этой плоскости.</a:t>
            </a:r>
            <a:r>
              <a:rPr lang="el-GR" sz="2800" dirty="0" smtClean="0"/>
              <a:t> </a:t>
            </a:r>
            <a:endParaRPr lang="ru-RU" sz="2530" dirty="0"/>
          </a:p>
        </p:txBody>
      </p:sp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143249"/>
            <a:ext cx="3057952" cy="185738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9124" y="4357694"/>
            <a:ext cx="720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a </a:t>
            </a:r>
            <a:r>
              <a:rPr lang="ru-RU" b="1" dirty="0" smtClean="0"/>
              <a:t>┴</a:t>
            </a:r>
            <a:r>
              <a:rPr lang="en-US" b="1" dirty="0" smtClean="0"/>
              <a:t> </a:t>
            </a:r>
            <a:r>
              <a:rPr lang="el-GR" b="1" dirty="0" smtClean="0"/>
              <a:t>α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5572140"/>
            <a:ext cx="7929618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50" b="1" u="sng" dirty="0" smtClean="0"/>
              <a:t>Теорема</a:t>
            </a:r>
          </a:p>
          <a:p>
            <a:r>
              <a:rPr lang="ru-RU" sz="1600" dirty="0" smtClean="0"/>
              <a:t>Если одна из двух параллельных прямых перпендикулярна к плоскости, то и другая прямая перпендикулярна к этой плоскости.</a:t>
            </a:r>
          </a:p>
          <a:p>
            <a:r>
              <a:rPr lang="ru-RU" dirty="0" smtClean="0"/>
              <a:t>Доказательство?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9" y="571480"/>
            <a:ext cx="8786842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200" b="1" u="sng" dirty="0" smtClean="0"/>
          </a:p>
          <a:p>
            <a:endParaRPr lang="en-US" sz="2200" b="1" u="sng" dirty="0" smtClean="0"/>
          </a:p>
          <a:p>
            <a:r>
              <a:rPr lang="ru-RU" sz="2200" b="1" u="sng" dirty="0" smtClean="0"/>
              <a:t>Теорема</a:t>
            </a:r>
          </a:p>
          <a:p>
            <a:r>
              <a:rPr lang="ru-RU" sz="2200" b="1" dirty="0" smtClean="0"/>
              <a:t> </a:t>
            </a:r>
            <a:r>
              <a:rPr lang="ru-RU" dirty="0" smtClean="0"/>
              <a:t>Если две прямые перпендикулярны к плоскости, то они параллельны.</a:t>
            </a:r>
          </a:p>
          <a:p>
            <a:r>
              <a:rPr lang="ru-RU" sz="2000" dirty="0" smtClean="0"/>
              <a:t>                 </a:t>
            </a:r>
            <a:r>
              <a:rPr lang="ru-RU" sz="2050" i="1" dirty="0" smtClean="0"/>
              <a:t>Доказательство?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sz="2200" b="1" u="sng" dirty="0" smtClean="0"/>
              <a:t>Теорема </a:t>
            </a:r>
            <a:r>
              <a:rPr lang="en-US" sz="2200" dirty="0" smtClean="0"/>
              <a:t>(</a:t>
            </a:r>
            <a:r>
              <a:rPr lang="ru-RU" sz="2200" dirty="0" smtClean="0"/>
              <a:t> </a:t>
            </a:r>
            <a:r>
              <a:rPr lang="ru-RU" dirty="0" smtClean="0"/>
              <a:t>признак перпендикулярности прямой и плоскости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</a:p>
          <a:p>
            <a:r>
              <a:rPr lang="ru-RU" dirty="0" smtClean="0"/>
              <a:t>Если прямая </a:t>
            </a:r>
            <a:r>
              <a:rPr lang="ru-RU" dirty="0"/>
              <a:t> </a:t>
            </a:r>
            <a:r>
              <a:rPr lang="ru-RU" dirty="0" smtClean="0"/>
              <a:t>перпендикулярна к двум пересекающимся прямым, лежащим в плоскости, то она перпендикулярна к этой плоскости.</a:t>
            </a:r>
          </a:p>
          <a:p>
            <a:r>
              <a:rPr lang="ru-RU" sz="2000" dirty="0" smtClean="0"/>
              <a:t>                 </a:t>
            </a:r>
            <a:r>
              <a:rPr lang="ru-RU" sz="2050" i="1" dirty="0" smtClean="0"/>
              <a:t>Доказательство?</a:t>
            </a:r>
            <a:endParaRPr lang="ru-RU" sz="205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3100" dirty="0" smtClean="0"/>
              <a:t>Перпендикуляр и наклонные к плоскости</a:t>
            </a:r>
            <a:endParaRPr lang="ru-RU" sz="3100" dirty="0"/>
          </a:p>
        </p:txBody>
      </p:sp>
      <p:pic>
        <p:nvPicPr>
          <p:cNvPr id="5" name="Содержимое 4" descr="uhfab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643050"/>
            <a:ext cx="3552825" cy="2647948"/>
          </a:xfrm>
        </p:spPr>
      </p:pic>
      <p:sp>
        <p:nvSpPr>
          <p:cNvPr id="6" name="Прямоугольник 5"/>
          <p:cNvSpPr/>
          <p:nvPr/>
        </p:nvSpPr>
        <p:spPr>
          <a:xfrm>
            <a:off x="4357686" y="1643050"/>
            <a:ext cx="2342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т. </a:t>
            </a:r>
            <a:r>
              <a:rPr lang="en-US" b="1" dirty="0" smtClean="0"/>
              <a:t>A </a:t>
            </a:r>
            <a:r>
              <a:rPr lang="ru-RU" b="1" dirty="0" smtClean="0"/>
              <a:t>не принадлежит</a:t>
            </a:r>
            <a:r>
              <a:rPr lang="en-US" b="1" dirty="0" smtClean="0"/>
              <a:t> </a:t>
            </a:r>
            <a:r>
              <a:rPr lang="el-GR" b="1" dirty="0" smtClean="0"/>
              <a:t>α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2214554"/>
            <a:ext cx="720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</a:t>
            </a:r>
            <a:r>
              <a:rPr lang="ru-RU" b="1" dirty="0" smtClean="0"/>
              <a:t> ┴ </a:t>
            </a:r>
            <a:r>
              <a:rPr lang="el-GR" b="1" dirty="0" smtClean="0"/>
              <a:t>α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2643182"/>
            <a:ext cx="4857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AH</a:t>
            </a:r>
            <a:r>
              <a:rPr lang="ru-RU" b="1" u="sng" dirty="0" smtClean="0"/>
              <a:t> </a:t>
            </a:r>
            <a:r>
              <a:rPr lang="en-US" dirty="0" smtClean="0"/>
              <a:t>- </a:t>
            </a:r>
            <a:r>
              <a:rPr lang="ru-RU" dirty="0" smtClean="0"/>
              <a:t>перпендикуляр проведенный из </a:t>
            </a:r>
            <a:r>
              <a:rPr lang="ru-RU" b="1" dirty="0" smtClean="0"/>
              <a:t>т. А </a:t>
            </a:r>
            <a:r>
              <a:rPr lang="ru-RU" dirty="0" smtClean="0"/>
              <a:t>к плоскости </a:t>
            </a:r>
            <a:r>
              <a:rPr lang="el-GR" b="1" dirty="0" smtClean="0"/>
              <a:t>α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т. Н – </a:t>
            </a:r>
            <a:r>
              <a:rPr lang="ru-RU" dirty="0" smtClean="0"/>
              <a:t>основание перпендикуляра</a:t>
            </a:r>
          </a:p>
          <a:p>
            <a:endParaRPr lang="ru-RU" dirty="0" smtClean="0"/>
          </a:p>
          <a:p>
            <a:r>
              <a:rPr lang="ru-RU" b="1" u="sng" dirty="0" smtClean="0"/>
              <a:t>АМ</a:t>
            </a:r>
            <a:r>
              <a:rPr lang="ru-RU" b="1" dirty="0" smtClean="0"/>
              <a:t> – </a:t>
            </a:r>
            <a:r>
              <a:rPr lang="ru-RU" dirty="0" smtClean="0"/>
              <a:t>наклонная, проведенная из </a:t>
            </a:r>
            <a:r>
              <a:rPr lang="ru-RU" b="1" dirty="0" smtClean="0"/>
              <a:t>т. А </a:t>
            </a:r>
            <a:r>
              <a:rPr lang="ru-RU" dirty="0" smtClean="0"/>
              <a:t>к</a:t>
            </a:r>
          </a:p>
          <a:p>
            <a:r>
              <a:rPr lang="ru-RU" dirty="0" smtClean="0"/>
              <a:t>плоскости</a:t>
            </a:r>
            <a:r>
              <a:rPr lang="ru-RU" b="1" dirty="0" smtClean="0"/>
              <a:t> </a:t>
            </a:r>
            <a:r>
              <a:rPr lang="el-GR" b="1" dirty="0" smtClean="0"/>
              <a:t>α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т. М – </a:t>
            </a:r>
            <a:r>
              <a:rPr lang="ru-RU" dirty="0" smtClean="0"/>
              <a:t>основание наклонной</a:t>
            </a:r>
          </a:p>
          <a:p>
            <a:endParaRPr lang="ru-RU" dirty="0" smtClean="0"/>
          </a:p>
          <a:p>
            <a:r>
              <a:rPr lang="ru-RU" b="1" u="sng" dirty="0" smtClean="0"/>
              <a:t>НМ</a:t>
            </a:r>
            <a:r>
              <a:rPr lang="ru-RU" b="1" dirty="0" smtClean="0"/>
              <a:t> – </a:t>
            </a:r>
            <a:r>
              <a:rPr lang="ru-RU" dirty="0" smtClean="0"/>
              <a:t>проекция наклонной на плоскость </a:t>
            </a:r>
            <a:r>
              <a:rPr lang="el-GR" b="1" dirty="0" smtClean="0"/>
              <a:t>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285720" y="1142984"/>
            <a:ext cx="8686800" cy="841375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ü"/>
            </a:pPr>
            <a:r>
              <a:rPr lang="ru-RU" sz="2900" b="1" cap="none" dirty="0" smtClean="0">
                <a:latin typeface="+mn-lt"/>
                <a:cs typeface="Aharoni" pitchFamily="2" charset="-79"/>
              </a:rPr>
              <a:t>Перпендикуляр, проведенный из данной точки к плоскости, меньше любой наклонной проведенной из этой же точки к этой плоскости 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endParaRPr lang="ru-RU" sz="29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214554"/>
            <a:ext cx="821537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700" b="1" dirty="0" smtClean="0">
                <a:latin typeface="+mj-lt"/>
              </a:rPr>
              <a:t>Длина перпендикуляра, проведенного из точки к плоскости – это расстояние от этой точки до плоскости </a:t>
            </a:r>
            <a:endParaRPr lang="ru-RU" sz="2700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857628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700" b="1" dirty="0" smtClean="0"/>
              <a:t>Расстояние между параллельными плоскостями – это расстояние от произвольной точки одной из параллельных плоскостей до другой плоскости</a:t>
            </a:r>
            <a:endParaRPr lang="ru-RU" sz="2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42968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u="sng" dirty="0" smtClean="0"/>
              <a:t>Теорема </a:t>
            </a:r>
            <a:r>
              <a:rPr lang="ru-RU" dirty="0" smtClean="0"/>
              <a:t>о трех перпендикулярах (прямая)</a:t>
            </a:r>
          </a:p>
          <a:p>
            <a:r>
              <a:rPr lang="ru-RU" dirty="0" smtClean="0"/>
              <a:t>      Прямая, проведенная в плоскости через основание наклонной перпендикулярно к её проекции на эту плоскость, перпендикулярна и к самой наклонной.</a:t>
            </a:r>
          </a:p>
          <a:p>
            <a:endParaRPr lang="ru-RU" dirty="0"/>
          </a:p>
        </p:txBody>
      </p:sp>
      <p:pic>
        <p:nvPicPr>
          <p:cNvPr id="24" name="Рисунок 23" descr="прворвал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643050"/>
            <a:ext cx="5072097" cy="3238046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5143504" y="5143512"/>
            <a:ext cx="2407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/>
              <a:t>Доказательство?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1800" u="heavy" dirty="0" smtClean="0"/>
              <a:t>Обратная теорема</a:t>
            </a:r>
            <a:r>
              <a:rPr lang="ru-RU" sz="1800" dirty="0" smtClean="0"/>
              <a:t>  о трех перпендикулярах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Прямая, проведенная в плоскости через основание наклонной перпендикулярно к ней, перпендикулярна и к её проекции</a:t>
            </a:r>
          </a:p>
          <a:p>
            <a:pPr>
              <a:buNone/>
            </a:pPr>
            <a:r>
              <a:rPr lang="ru-RU" sz="2100" i="1" dirty="0" smtClean="0"/>
              <a:t>Доказательство</a:t>
            </a:r>
            <a:r>
              <a:rPr lang="ru-RU" dirty="0" smtClean="0"/>
              <a:t>?</a:t>
            </a:r>
          </a:p>
          <a:p>
            <a:pPr marL="514350" indent="-514350">
              <a:buClrTx/>
              <a:buFont typeface="Arial" pitchFamily="34" charset="0"/>
              <a:buChar char="•"/>
            </a:pPr>
            <a:r>
              <a:rPr lang="ru-RU" sz="3000" b="1" u="sng" dirty="0" smtClean="0"/>
              <a:t>Угол между прямой и плоскостью</a:t>
            </a:r>
          </a:p>
          <a:p>
            <a:pPr marL="514350" indent="-514350">
              <a:buClrTx/>
              <a:buNone/>
            </a:pPr>
            <a:r>
              <a:rPr lang="ru-RU" sz="3000" b="1" dirty="0" smtClean="0"/>
              <a:t>                                </a:t>
            </a:r>
            <a:r>
              <a:rPr lang="ru-RU" sz="2600" b="1" u="sng" dirty="0" smtClean="0"/>
              <a:t>Определение  </a:t>
            </a:r>
            <a:r>
              <a:rPr lang="ru-RU" sz="2000" b="1" dirty="0" smtClean="0"/>
              <a:t>Углом между прямой</a:t>
            </a:r>
          </a:p>
          <a:p>
            <a:pPr marL="514350" indent="-514350">
              <a:buClrTx/>
              <a:buNone/>
            </a:pPr>
            <a:r>
              <a:rPr lang="ru-RU" sz="2000" b="1" dirty="0" smtClean="0"/>
              <a:t>                                                   и плоскостью, пересекающей эту</a:t>
            </a:r>
          </a:p>
          <a:p>
            <a:pPr marL="514350" indent="-514350">
              <a:buClrTx/>
              <a:buNone/>
            </a:pPr>
            <a:r>
              <a:rPr lang="ru-RU" sz="2000" b="1" dirty="0" smtClean="0"/>
              <a:t>                                                   прямую и не перпендикулярной к</a:t>
            </a:r>
          </a:p>
          <a:p>
            <a:pPr marL="514350" indent="-514350">
              <a:buClrTx/>
              <a:buNone/>
            </a:pPr>
            <a:r>
              <a:rPr lang="ru-RU" sz="2000" b="1" dirty="0" smtClean="0"/>
              <a:t>                                                   ней, называется угол между прямой</a:t>
            </a:r>
          </a:p>
          <a:p>
            <a:pPr marL="514350" indent="-514350">
              <a:buClrTx/>
              <a:buNone/>
            </a:pPr>
            <a:r>
              <a:rPr lang="ru-RU" sz="2000" b="1" dirty="0" smtClean="0"/>
              <a:t>                                                   и её проекцией на плоскость</a:t>
            </a:r>
            <a:endParaRPr lang="ru-RU" sz="2000" b="1" dirty="0"/>
          </a:p>
        </p:txBody>
      </p:sp>
      <p:pic>
        <p:nvPicPr>
          <p:cNvPr id="5" name="Рисунок 4" descr="рпаоврп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29066"/>
            <a:ext cx="3286116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solidFill>
          <a:schemeClr val="tx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0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361</TotalTime>
  <Words>439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     Перпендикулярность прямых                       и плоскостей</vt:lpstr>
      <vt:lpstr>          Перпендикулярность прямых                           и плоскостей</vt:lpstr>
      <vt:lpstr>●Перпендикулярные прямые в пространстве</vt:lpstr>
      <vt:lpstr> перпендикулярность прямой и плоскости</vt:lpstr>
      <vt:lpstr>Слайд 5</vt:lpstr>
      <vt:lpstr> Перпендикуляр и наклонные к плоскости</vt:lpstr>
      <vt:lpstr>Перпендикуляр, проведенный из данной точки к плоскости, меньше любой наклонной проведенной из этой же точки к этой плоскости   </vt:lpstr>
      <vt:lpstr>Слайд 8</vt:lpstr>
      <vt:lpstr>Обратная теорема  о трех перпендикулярах</vt:lpstr>
      <vt:lpstr> Двугранный угол</vt:lpstr>
      <vt:lpstr>Линейный угол двугранного угла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Перпендикулярность прямых                       и плоскостей</dc:title>
  <dc:creator>Виктория</dc:creator>
  <cp:lastModifiedBy>CHrn</cp:lastModifiedBy>
  <cp:revision>38</cp:revision>
  <dcterms:created xsi:type="dcterms:W3CDTF">2011-02-22T18:52:45Z</dcterms:created>
  <dcterms:modified xsi:type="dcterms:W3CDTF">2011-02-25T16:19:27Z</dcterms:modified>
</cp:coreProperties>
</file>