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CA08B6-53F8-4BA6-8DFD-18D600060EB5}" type="datetimeFigureOut">
              <a:rPr lang="ru-RU" smtClean="0"/>
              <a:pPr/>
              <a:t>01.03.2011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E16AA6-AAC8-413D-982F-B82B81480B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285992"/>
            <a:ext cx="7072362" cy="273257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Параллельность </a:t>
            </a:r>
            <a:r>
              <a:rPr lang="ru-RU" sz="5400" dirty="0" smtClean="0"/>
              <a:t>прямых и плоскостей.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20688"/>
          </a:xfrm>
        </p:spPr>
        <p:txBody>
          <a:bodyPr/>
          <a:lstStyle/>
          <a:p>
            <a:pPr algn="ctr"/>
            <a:r>
              <a:rPr lang="ru-RU" dirty="0" smtClean="0"/>
              <a:t>Параллельные плоскости.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6237312"/>
          </a:xfrm>
        </p:spPr>
        <p:txBody>
          <a:bodyPr>
            <a:normAutofit/>
          </a:bodyPr>
          <a:lstStyle/>
          <a:p>
            <a:r>
              <a:rPr lang="ru-RU" i="1" u="sng" dirty="0" smtClean="0"/>
              <a:t>Определение </a:t>
            </a:r>
            <a:r>
              <a:rPr lang="ru-RU" i="1" dirty="0" smtClean="0"/>
              <a:t> </a:t>
            </a:r>
            <a:r>
              <a:rPr lang="ru-RU" dirty="0" smtClean="0"/>
              <a:t>Две </a:t>
            </a:r>
            <a:r>
              <a:rPr lang="ru-RU" dirty="0" smtClean="0"/>
              <a:t>плоскости называются параллельными, если они не пересекаются.</a:t>
            </a:r>
          </a:p>
          <a:p>
            <a:r>
              <a:rPr lang="ru-RU" i="1" u="sng" dirty="0" smtClean="0"/>
              <a:t>Теорема  </a:t>
            </a:r>
            <a:r>
              <a:rPr lang="ru-RU" i="1" dirty="0" smtClean="0"/>
              <a:t> </a:t>
            </a:r>
            <a:r>
              <a:rPr lang="ru-RU" dirty="0" smtClean="0"/>
              <a:t>Если </a:t>
            </a:r>
            <a:r>
              <a:rPr lang="ru-RU" dirty="0" smtClean="0"/>
              <a:t>две пересекающиеся прямые одной плоскости соответственно параллельны двум прямым другой плоскости, то эти плоскости параллельны.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  </a:t>
            </a:r>
            <a:r>
              <a:rPr lang="en-US" sz="2000" i="1" dirty="0" smtClean="0"/>
              <a:t>b</a:t>
            </a:r>
            <a:r>
              <a:rPr lang="ru-RU" sz="1200" i="1" dirty="0" smtClean="0">
                <a:cs typeface="Angsana New"/>
              </a:rPr>
              <a:t>1</a:t>
            </a:r>
            <a:endParaRPr lang="ru-RU" sz="1200" dirty="0" smtClean="0"/>
          </a:p>
          <a:p>
            <a:pPr>
              <a:buNone/>
            </a:pPr>
            <a:r>
              <a:rPr lang="ru-RU" sz="2000" dirty="0" smtClean="0"/>
              <a:t>			</a:t>
            </a:r>
            <a:r>
              <a:rPr lang="el-GR" sz="2000" dirty="0" smtClean="0"/>
              <a:t>β</a:t>
            </a:r>
            <a:r>
              <a:rPr lang="ru-RU" sz="2000" dirty="0" smtClean="0"/>
              <a:t>		</a:t>
            </a:r>
            <a:r>
              <a:rPr lang="ru-RU" sz="2000" i="1" dirty="0" smtClean="0">
                <a:latin typeface="Trebuchet MS"/>
              </a:rPr>
              <a:t>а</a:t>
            </a:r>
            <a:r>
              <a:rPr lang="ru-RU" sz="1200" i="1" dirty="0" smtClean="0">
                <a:latin typeface="Trebuchet MS"/>
                <a:cs typeface="Angsana New"/>
              </a:rPr>
              <a:t>1</a:t>
            </a:r>
            <a:endParaRPr lang="ru-RU" sz="1200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		        </a:t>
            </a:r>
            <a:r>
              <a:rPr lang="en-US" sz="2000" i="1" dirty="0" smtClean="0"/>
              <a:t>b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		     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r>
              <a:rPr lang="ru-RU" dirty="0" smtClean="0"/>
              <a:t>		     </a:t>
            </a:r>
            <a:r>
              <a:rPr lang="ru-RU" sz="2000" i="1" dirty="0" smtClean="0"/>
              <a:t>а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				Доказательство?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979712" y="3284984"/>
            <a:ext cx="1008112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987824" y="3284984"/>
            <a:ext cx="27363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4752020" y="3320988"/>
            <a:ext cx="100811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4293096"/>
            <a:ext cx="28083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915816" y="3573016"/>
            <a:ext cx="194421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131840" y="3429000"/>
            <a:ext cx="1512168" cy="5760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1367644" y="4905164"/>
            <a:ext cx="1224136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483768" y="4797152"/>
            <a:ext cx="25202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923928" y="4941168"/>
            <a:ext cx="1224136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475656" y="6021288"/>
            <a:ext cx="25922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55776" y="5085184"/>
            <a:ext cx="1368152" cy="6480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2267744" y="5229200"/>
            <a:ext cx="194421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параллельности плоскостей.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Если две параллельные плоскости пересечены третьей, то линии их пересечения параллельны.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Отрезки параллельных прямых, заключенные между параллельными плоскостями, равны.</a:t>
            </a:r>
          </a:p>
          <a:p>
            <a:pPr marL="457200" indent="-457200" algn="ctr">
              <a:buNone/>
            </a:pPr>
            <a:r>
              <a:rPr lang="ru-RU" i="1" u="sng" dirty="0" smtClean="0"/>
              <a:t>Взаимное расположение плоскостей:</a:t>
            </a:r>
            <a:endParaRPr lang="ru-RU" i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4429132"/>
            <a:ext cx="273630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Две плоскости </a:t>
            </a:r>
            <a:r>
              <a:rPr lang="el-GR" sz="3200" dirty="0" smtClean="0">
                <a:latin typeface="Times New Roman"/>
                <a:cs typeface="Times New Roman"/>
              </a:rPr>
              <a:t>α</a:t>
            </a:r>
            <a:r>
              <a:rPr lang="ru-RU" sz="2400" dirty="0" smtClean="0"/>
              <a:t> и </a:t>
            </a:r>
            <a:r>
              <a:rPr lang="el-GR" sz="2400" dirty="0" smtClean="0"/>
              <a:t>β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5589240"/>
            <a:ext cx="20882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latin typeface="Times New Roman"/>
                <a:cs typeface="Times New Roman"/>
              </a:rPr>
              <a:t>α </a:t>
            </a:r>
            <a:r>
              <a:rPr lang="ru-RU" sz="3200" dirty="0" smtClean="0">
                <a:latin typeface="Times New Roman"/>
                <a:cs typeface="Times New Roman"/>
              </a:rPr>
              <a:t>∩</a:t>
            </a:r>
            <a:r>
              <a:rPr lang="el-GR" sz="3200" dirty="0" smtClean="0">
                <a:latin typeface="Times New Roman"/>
                <a:cs typeface="Times New Roman"/>
              </a:rPr>
              <a:t>β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5517232"/>
            <a:ext cx="21602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smtClean="0"/>
              <a:t>α</a:t>
            </a:r>
            <a:r>
              <a:rPr lang="en-US" sz="3200" dirty="0" smtClean="0">
                <a:latin typeface="Times New Roman"/>
                <a:cs typeface="Times New Roman"/>
              </a:rPr>
              <a:t>||</a:t>
            </a:r>
            <a:r>
              <a:rPr lang="el-GR" sz="3200" dirty="0" smtClean="0">
                <a:latin typeface="Times New Roman"/>
                <a:cs typeface="Times New Roman"/>
              </a:rPr>
              <a:t>β</a:t>
            </a:r>
            <a:endParaRPr lang="ru-RU" sz="32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699792" y="48691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148064" y="4869160"/>
            <a:ext cx="72008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/>
              <a:t>Параллельность прямых и плоскостей.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>
                <a:cs typeface="Vrinda"/>
              </a:rPr>
              <a:t>§1.</a:t>
            </a:r>
            <a:r>
              <a:rPr lang="ru-RU" sz="4000" dirty="0" smtClean="0"/>
              <a:t>Взаимное расположение прямых в пространстве.</a:t>
            </a:r>
          </a:p>
          <a:p>
            <a:endParaRPr lang="ru-RU" sz="4000" dirty="0" smtClean="0"/>
          </a:p>
          <a:p>
            <a:r>
              <a:rPr lang="ru-RU" sz="4000" dirty="0" smtClean="0">
                <a:cs typeface="Vrinda"/>
              </a:rPr>
              <a:t>§2.Параллельность прямых, прямой и плоскости.</a:t>
            </a:r>
          </a:p>
          <a:p>
            <a:endParaRPr lang="ru-RU" sz="4000" dirty="0" smtClean="0">
              <a:cs typeface="Vrinda"/>
            </a:endParaRPr>
          </a:p>
          <a:p>
            <a:r>
              <a:rPr lang="ru-RU" sz="4000" dirty="0" smtClean="0">
                <a:cs typeface="Vrinda"/>
              </a:rPr>
              <a:t>§3.Взаимное расположение плоскостей в пространстве.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9675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Параллельные прямые в пространстве.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87208" cy="5733256"/>
          </a:xfrm>
        </p:spPr>
        <p:txBody>
          <a:bodyPr>
            <a:normAutofit lnSpcReduction="10000"/>
          </a:bodyPr>
          <a:lstStyle/>
          <a:p>
            <a:r>
              <a:rPr lang="ru-RU" sz="2800" i="1" u="sng" dirty="0" smtClean="0"/>
              <a:t>Определение  </a:t>
            </a:r>
            <a:r>
              <a:rPr lang="ru-RU" sz="2800" dirty="0" smtClean="0"/>
              <a:t>Две прямые в пространстве называются параллельными, если они лежат в одной плоскости и не пересекаются.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</a:t>
            </a:r>
            <a:r>
              <a:rPr lang="el-GR" dirty="0" smtClean="0">
                <a:latin typeface="Trebuchet MS"/>
              </a:rPr>
              <a:t>α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а</a:t>
            </a:r>
          </a:p>
          <a:p>
            <a:pPr>
              <a:buNone/>
            </a:pPr>
            <a:r>
              <a:rPr lang="ru-RU" dirty="0" smtClean="0"/>
              <a:t>                                  </a:t>
            </a:r>
            <a:r>
              <a:rPr lang="en-US" dirty="0" smtClean="0"/>
              <a:t>b</a:t>
            </a:r>
            <a:r>
              <a:rPr lang="ru-RU" dirty="0" smtClean="0"/>
              <a:t>                       </a:t>
            </a:r>
          </a:p>
          <a:p>
            <a:pPr>
              <a:buNone/>
            </a:pPr>
            <a:r>
              <a:rPr lang="ru-RU" dirty="0" smtClean="0"/>
              <a:t>  </a:t>
            </a:r>
          </a:p>
          <a:p>
            <a:r>
              <a:rPr lang="ru-RU" sz="2800" i="1" u="sng" dirty="0" smtClean="0"/>
              <a:t>Теорема </a:t>
            </a:r>
            <a:r>
              <a:rPr lang="ru-RU" sz="2800" dirty="0" smtClean="0"/>
              <a:t>Через любую точку пространства, не лежащую на данной прямой, проходит прямая, параллельная данной, и притом только одна.</a:t>
            </a:r>
          </a:p>
          <a:p>
            <a:pPr>
              <a:buNone/>
            </a:pPr>
            <a:r>
              <a:rPr lang="ru-RU" sz="2800" dirty="0" smtClean="0"/>
              <a:t>				</a:t>
            </a:r>
            <a:r>
              <a:rPr lang="ru-RU" sz="2800" i="1" u="sng" dirty="0" smtClean="0"/>
              <a:t>Доказательство?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2852936"/>
            <a:ext cx="32403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1691680" y="2852936"/>
            <a:ext cx="1512168" cy="13681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4932040" y="2852936"/>
            <a:ext cx="1512168" cy="13681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691680" y="4221088"/>
            <a:ext cx="32403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203848" y="3212976"/>
            <a:ext cx="1944216" cy="2880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347864" y="3645024"/>
            <a:ext cx="1872208" cy="28803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2474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Параллельность 3-х прямых.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7632848" cy="5519536"/>
          </a:xfrm>
        </p:spPr>
        <p:txBody>
          <a:bodyPr>
            <a:noAutofit/>
          </a:bodyPr>
          <a:lstStyle/>
          <a:p>
            <a:pPr algn="just"/>
            <a:r>
              <a:rPr lang="ru-RU" sz="2800" i="1" u="sng" dirty="0" smtClean="0"/>
              <a:t>Теорема </a:t>
            </a:r>
            <a:r>
              <a:rPr lang="ru-RU" sz="2800" dirty="0" smtClean="0"/>
              <a:t>Если две прямые параллельны третьей прямой, то </a:t>
            </a:r>
            <a:r>
              <a:rPr lang="ru-RU" sz="2800" dirty="0" smtClean="0"/>
              <a:t>они параллельны.</a:t>
            </a:r>
            <a:endParaRPr lang="ru-RU" sz="2800" dirty="0" smtClean="0"/>
          </a:p>
          <a:p>
            <a:pPr algn="just"/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                  с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                          </a:t>
            </a:r>
            <a:r>
              <a:rPr lang="ru-RU" sz="2000" i="1" dirty="0" smtClean="0"/>
              <a:t>а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                            </a:t>
            </a:r>
            <a:r>
              <a:rPr lang="en-US" sz="2000" dirty="0" smtClean="0"/>
              <a:t>b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            </a:t>
            </a:r>
            <a:r>
              <a:rPr lang="el-GR" sz="2000" dirty="0" smtClean="0">
                <a:latin typeface="Trebuchet MS"/>
              </a:rPr>
              <a:t>α</a:t>
            </a:r>
            <a:r>
              <a:rPr lang="ru-RU" sz="2000" dirty="0" smtClean="0"/>
              <a:t>  </a:t>
            </a:r>
          </a:p>
          <a:p>
            <a:pPr algn="just"/>
            <a:r>
              <a:rPr lang="ru-RU" sz="2800" i="1" u="sng" dirty="0" smtClean="0"/>
              <a:t>Лемма (для доказательства теоремы):</a:t>
            </a:r>
          </a:p>
          <a:p>
            <a:pPr algn="just">
              <a:buNone/>
            </a:pPr>
            <a:r>
              <a:rPr lang="ru-RU" sz="2800" dirty="0" smtClean="0"/>
              <a:t>	Если одна из двух параллельных прямых пересекает данную плоскость, то и другая прямая пересекает эту плоскость</a:t>
            </a:r>
            <a:r>
              <a:rPr lang="ru-RU" sz="2800" dirty="0" smtClean="0"/>
              <a:t>.        Доказательство?</a:t>
            </a: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				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59832" y="2996952"/>
            <a:ext cx="288032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716016" y="3068960"/>
            <a:ext cx="1296144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799692" y="3032956"/>
            <a:ext cx="1296144" cy="1224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35696" y="4293096"/>
            <a:ext cx="29523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131840" y="3068960"/>
            <a:ext cx="1728192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419872" y="3573016"/>
            <a:ext cx="1584176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627784" y="2348880"/>
            <a:ext cx="1944216" cy="43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Параллельность прямой и плоскости.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51723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i="1" u="sng" dirty="0" smtClean="0"/>
              <a:t>Определение</a:t>
            </a:r>
            <a:r>
              <a:rPr lang="ru-RU" sz="2800" dirty="0" smtClean="0"/>
              <a:t> </a:t>
            </a:r>
            <a:r>
              <a:rPr lang="ru-RU" sz="2800" dirty="0" smtClean="0"/>
              <a:t>Прямая и плоскость называются параллельными, если они не имеют общих точек.</a:t>
            </a:r>
          </a:p>
          <a:p>
            <a:pPr algn="just"/>
            <a:r>
              <a:rPr lang="ru-RU" sz="2800" i="1" u="sng" dirty="0" smtClean="0"/>
              <a:t>Теорема</a:t>
            </a:r>
            <a:r>
              <a:rPr lang="ru-RU" sz="2800" dirty="0" smtClean="0"/>
              <a:t> </a:t>
            </a:r>
            <a:r>
              <a:rPr lang="ru-RU" sz="2800" dirty="0" smtClean="0"/>
              <a:t>Если прямая, не лежащая в данной плоскости, параллельна какой-нибудь прямой, лежащей в этой плоскости, то она параллельна данной плоскости.</a:t>
            </a:r>
          </a:p>
          <a:p>
            <a:pPr>
              <a:buNone/>
            </a:pPr>
            <a:r>
              <a:rPr lang="ru-RU" dirty="0" smtClean="0"/>
              <a:t>                                  </a:t>
            </a:r>
            <a:r>
              <a:rPr lang="ru-RU" i="1" dirty="0" smtClean="0"/>
              <a:t>а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ru-RU" i="1" dirty="0" smtClean="0"/>
              <a:t> </a:t>
            </a:r>
            <a:r>
              <a:rPr lang="en-US" i="1" dirty="0" smtClean="0"/>
              <a:t>b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                            </a:t>
            </a:r>
            <a:r>
              <a:rPr lang="el-GR" dirty="0" smtClean="0">
                <a:latin typeface="Trebuchet MS"/>
              </a:rPr>
              <a:t>α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				</a:t>
            </a:r>
            <a:r>
              <a:rPr lang="ru-RU" sz="2600" dirty="0" smtClean="0"/>
              <a:t>Доказательство?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339752" y="5949280"/>
            <a:ext cx="2088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2339752" y="5013176"/>
            <a:ext cx="100811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427984" y="5013176"/>
            <a:ext cx="1008112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347864" y="5013176"/>
            <a:ext cx="2088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19872" y="5301208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419872" y="4437112"/>
            <a:ext cx="13681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Скрещивающиеся прямые.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7787208" cy="616530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i="1" u="sng" dirty="0" smtClean="0"/>
              <a:t>Определение</a:t>
            </a:r>
            <a:r>
              <a:rPr lang="ru-RU" dirty="0" smtClean="0"/>
              <a:t> </a:t>
            </a:r>
            <a:r>
              <a:rPr lang="ru-RU" dirty="0" smtClean="0"/>
              <a:t>Две прямые называются скрещивающимися, если они не лежат в одной плоскости.</a:t>
            </a:r>
          </a:p>
          <a:p>
            <a:pPr algn="just"/>
            <a:r>
              <a:rPr lang="ru-RU" i="1" u="sng" dirty="0" smtClean="0"/>
              <a:t>Теорема (признак скрещивающихся прямых</a:t>
            </a:r>
            <a:r>
              <a:rPr lang="ru-RU" i="1" u="sng" dirty="0" smtClean="0"/>
              <a:t>)</a:t>
            </a:r>
            <a:endParaRPr lang="ru-RU" i="1" u="sng" dirty="0" smtClean="0"/>
          </a:p>
          <a:p>
            <a:pPr algn="just">
              <a:buNone/>
            </a:pPr>
            <a:r>
              <a:rPr lang="ru-RU" dirty="0" smtClean="0"/>
              <a:t>	Если одна из двух прямых лежит в некоторой плоскости, а другая прямая пересекает эту плоскость в точке, не лежащей на первой прямой, то эти прямые скрещивающиеся.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		Доказательство?</a:t>
            </a:r>
            <a:endParaRPr lang="ru-RU" dirty="0"/>
          </a:p>
        </p:txBody>
      </p:sp>
      <p:pic>
        <p:nvPicPr>
          <p:cNvPr id="5" name="Рисунок 4" descr="Беfvdgзымянны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523294"/>
            <a:ext cx="3528432" cy="2865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4704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	Угол между прямыми.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60212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Любые две пересекающие прямые лежат в одной плоскости и образуют четыре неразвернутых угла.</a:t>
            </a:r>
          </a:p>
          <a:p>
            <a:endParaRPr lang="ru-RU" sz="3200" dirty="0" smtClean="0"/>
          </a:p>
          <a:p>
            <a:pPr>
              <a:buNone/>
            </a:pPr>
            <a:r>
              <a:rPr lang="ru-RU" sz="3200" i="1" dirty="0" smtClean="0"/>
              <a:t>                    </a:t>
            </a:r>
            <a:endParaRPr lang="ru-RU" sz="2000" dirty="0"/>
          </a:p>
        </p:txBody>
      </p:sp>
      <p:pic>
        <p:nvPicPr>
          <p:cNvPr id="14" name="Рисунок 1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413250"/>
            <a:ext cx="5472688" cy="4444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Взаимное расположение двух прямых в пространстве.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1700808"/>
            <a:ext cx="2736304" cy="728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Две </a:t>
            </a:r>
            <a:r>
              <a:rPr lang="ru-RU" sz="2400" dirty="0" smtClean="0"/>
              <a:t>прямые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800" dirty="0" smtClean="0"/>
              <a:t>а</a:t>
            </a:r>
            <a:r>
              <a:rPr lang="ru-RU" sz="2400" dirty="0" smtClean="0"/>
              <a:t> и </a:t>
            </a:r>
            <a:r>
              <a:rPr lang="en-US" sz="2800" dirty="0" smtClean="0"/>
              <a:t>b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852936"/>
            <a:ext cx="244827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Лежат в одной плоскости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Не </a:t>
            </a:r>
            <a:r>
              <a:rPr lang="ru-RU" sz="2000" dirty="0" smtClean="0"/>
              <a:t>лежат </a:t>
            </a:r>
            <a:r>
              <a:rPr lang="ru-RU" sz="2000" dirty="0" smtClean="0"/>
              <a:t>в одной плоскости (</a:t>
            </a:r>
            <a:r>
              <a:rPr lang="ru-RU" sz="2000" dirty="0" smtClean="0"/>
              <a:t>скрещивающиеся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365104"/>
            <a:ext cx="13681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</a:t>
            </a:r>
            <a:r>
              <a:rPr lang="ru-RU" sz="3200" dirty="0" smtClean="0">
                <a:latin typeface="Arial Black"/>
              </a:rPr>
              <a:t>∩</a:t>
            </a:r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4293096"/>
            <a:ext cx="144016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 </a:t>
            </a:r>
            <a:r>
              <a:rPr lang="en-US" sz="3200" dirty="0" smtClean="0">
                <a:solidFill>
                  <a:schemeClr val="bg1"/>
                </a:solidFill>
              </a:rPr>
              <a:t>||</a:t>
            </a:r>
            <a:r>
              <a:rPr lang="ru-RU" sz="3200" dirty="0" smtClean="0"/>
              <a:t> </a:t>
            </a:r>
            <a:r>
              <a:rPr lang="en-US" sz="3200" dirty="0" smtClean="0"/>
              <a:t>b</a:t>
            </a:r>
            <a:endParaRPr lang="ru-RU" sz="32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2627784" y="2348880"/>
            <a:ext cx="504056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4860032" y="2420888"/>
            <a:ext cx="504056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7" idx="0"/>
          </p:cNvCxnSpPr>
          <p:nvPr/>
        </p:nvCxnSpPr>
        <p:spPr>
          <a:xfrm rot="5400000">
            <a:off x="1025606" y="3699030"/>
            <a:ext cx="720080" cy="612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10" idx="0"/>
          </p:cNvCxnSpPr>
          <p:nvPr/>
        </p:nvCxnSpPr>
        <p:spPr>
          <a:xfrm rot="16200000" flipH="1">
            <a:off x="2663788" y="3753036"/>
            <a:ext cx="648072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Взаимное расположение прямой и плоскости в пространстве.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844824"/>
            <a:ext cx="259228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Прямая </a:t>
            </a:r>
            <a:r>
              <a:rPr lang="ru-RU" sz="3200" dirty="0" smtClean="0"/>
              <a:t>а</a:t>
            </a:r>
            <a:r>
              <a:rPr lang="ru-RU" sz="2400" dirty="0" smtClean="0"/>
              <a:t> и плоскость </a:t>
            </a:r>
            <a:r>
              <a:rPr lang="el-GR" sz="4000" dirty="0" smtClean="0">
                <a:latin typeface="Times New Roman"/>
                <a:cs typeface="Times New Roman"/>
              </a:rPr>
              <a:t>α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3284984"/>
            <a:ext cx="23762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 </a:t>
            </a:r>
            <a:r>
              <a:rPr lang="ru-RU" sz="3200" dirty="0" err="1" smtClean="0">
                <a:latin typeface="Trebuchet MS"/>
              </a:rPr>
              <a:t>є</a:t>
            </a:r>
            <a:r>
              <a:rPr lang="ru-RU" sz="3200" dirty="0" smtClean="0">
                <a:latin typeface="Trebuchet MS"/>
              </a:rPr>
              <a:t> </a:t>
            </a:r>
            <a:r>
              <a:rPr lang="el-GR" sz="4000" dirty="0" smtClean="0">
                <a:latin typeface="Times New Roman"/>
                <a:cs typeface="Times New Roman"/>
              </a:rPr>
              <a:t>α</a:t>
            </a:r>
            <a:endParaRPr lang="ru-RU" sz="40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447764" y="3609020"/>
            <a:ext cx="432048" cy="216024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004048" y="3212976"/>
            <a:ext cx="21602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а </a:t>
            </a:r>
            <a:r>
              <a:rPr lang="ru-RU" sz="3200" dirty="0" err="1" smtClean="0">
                <a:latin typeface="Trebuchet MS"/>
              </a:rPr>
              <a:t>є</a:t>
            </a:r>
            <a:r>
              <a:rPr lang="ru-RU" sz="3200" dirty="0" smtClean="0">
                <a:latin typeface="Trebuchet MS"/>
              </a:rPr>
              <a:t> </a:t>
            </a:r>
            <a:r>
              <a:rPr lang="el-GR" sz="4000" dirty="0" smtClean="0">
                <a:latin typeface="Times New Roman"/>
                <a:cs typeface="Times New Roman"/>
              </a:rPr>
              <a:t>α</a:t>
            </a:r>
            <a:r>
              <a:rPr lang="ru-RU" sz="3200" dirty="0" smtClean="0">
                <a:latin typeface="Trebuchet MS"/>
              </a:rPr>
              <a:t> </a:t>
            </a:r>
            <a:endParaRPr lang="ru-RU" sz="32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483768" y="2780928"/>
            <a:ext cx="1152128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860032" y="2780928"/>
            <a:ext cx="108012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583668" y="4185084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3023828" y="4185084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755576" y="4725144"/>
            <a:ext cx="172819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 </a:t>
            </a:r>
            <a:r>
              <a:rPr lang="en-US" sz="2400" dirty="0" smtClean="0"/>
              <a:t>||</a:t>
            </a:r>
            <a:r>
              <a:rPr lang="ru-RU" sz="2400" dirty="0" smtClean="0"/>
              <a:t> </a:t>
            </a:r>
            <a:r>
              <a:rPr lang="el-GR" sz="3200" dirty="0" smtClean="0">
                <a:latin typeface="Times New Roman"/>
                <a:cs typeface="Times New Roman"/>
              </a:rPr>
              <a:t>α</a:t>
            </a:r>
            <a:r>
              <a:rPr lang="ru-RU" sz="2400" dirty="0" smtClean="0">
                <a:latin typeface="Trebuchet MS"/>
              </a:rPr>
              <a:t> </a:t>
            </a:r>
          </a:p>
          <a:p>
            <a:pPr algn="ctr"/>
            <a:r>
              <a:rPr lang="ru-RU" sz="2400" dirty="0" smtClean="0">
                <a:latin typeface="Trebuchet MS"/>
              </a:rPr>
              <a:t>(нет общих точек) 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131840" y="4725144"/>
            <a:ext cx="165618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 </a:t>
            </a:r>
            <a:r>
              <a:rPr lang="ru-RU" sz="2400" dirty="0" smtClean="0">
                <a:latin typeface="Arial Black"/>
              </a:rPr>
              <a:t>∩ </a:t>
            </a:r>
            <a:r>
              <a:rPr lang="el-GR" sz="3200" dirty="0" smtClean="0">
                <a:latin typeface="Times New Roman"/>
                <a:cs typeface="Times New Roman"/>
              </a:rPr>
              <a:t>α</a:t>
            </a:r>
            <a:r>
              <a:rPr lang="ru-RU" sz="2400" dirty="0" smtClean="0">
                <a:latin typeface="Trebuchet MS"/>
              </a:rPr>
              <a:t> (одна общая точка)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600</TotalTime>
  <Words>349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Параллельность прямых и плоскостей.</vt:lpstr>
      <vt:lpstr>Параллельность прямых и плоскостей.</vt:lpstr>
      <vt:lpstr>Параллельные прямые в пространстве.</vt:lpstr>
      <vt:lpstr>Параллельность 3-х прямых.</vt:lpstr>
      <vt:lpstr>Параллельность прямой и плоскости.</vt:lpstr>
      <vt:lpstr>Скрещивающиеся прямые.</vt:lpstr>
      <vt:lpstr> Угол между прямыми.</vt:lpstr>
      <vt:lpstr>Взаимное расположение двух прямых в пространстве.</vt:lpstr>
      <vt:lpstr>Взаимное расположение прямой и плоскости в пространстве.</vt:lpstr>
      <vt:lpstr>Параллельные плоскости.</vt:lpstr>
      <vt:lpstr>Свойства параллельности плоскостей.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Параллельсность прямых и плоскостей.</dc:title>
  <dc:creator>Яночка Котя</dc:creator>
  <cp:lastModifiedBy>CHrn</cp:lastModifiedBy>
  <cp:revision>64</cp:revision>
  <dcterms:created xsi:type="dcterms:W3CDTF">2011-02-23T07:21:27Z</dcterms:created>
  <dcterms:modified xsi:type="dcterms:W3CDTF">2011-03-01T14:26:33Z</dcterms:modified>
</cp:coreProperties>
</file>