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C00"/>
    <a:srgbClr val="CCEDB1"/>
    <a:srgbClr val="C2E9A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8D19A3-5D58-4CF0-AE57-E83ACBA00A7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C3E1D7-9904-41C4-A2CB-FC65B3D41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1E8E-6F72-4ED4-AF91-848057027A3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DF70F-3F1E-42A1-8062-DD6A7CE22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B2D6E-9856-4126-BA89-15794B3FF5F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F7DB0-4149-4938-9946-91A9D19FD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4616D-7326-47ED-8A6C-8EB3D9E92A57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6660A-9F3A-46D9-8490-9BEB871B1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6A84-625D-4A5B-9428-763E4565385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EA07CA-7D1C-4D94-AC00-FF10CC839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A9F1FB-E8B8-4051-B6FB-CD2B08EAB84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914D74-8821-44B7-8F9F-607914E06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BCF96A-7535-447E-8FF1-0987764EC8C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6971DF-D8A1-4E68-9869-4E7B86C3C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536C3-7FEE-4BE6-A5C2-FAB610D96906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9F2C-4453-4050-983E-ADB8A64D7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E362-A5BB-4480-A51F-16ECCAD6178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53D680-9F6F-4B1D-A89B-367773136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44D7-5E30-47F8-A659-B3E36CFB83A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44E7-84F5-494D-8B8B-9960341B3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B8AAFF-3A3A-484D-ADD5-090350BF278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3016347-4B6E-4A62-8330-8C97ECD66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DA7DDD-6E0E-4138-934B-5DFD8E5EDA1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86431F-F930-498D-BC00-E1E42A9DA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5" r:id="rId2"/>
    <p:sldLayoutId id="2147483750" r:id="rId3"/>
    <p:sldLayoutId id="2147483751" r:id="rId4"/>
    <p:sldLayoutId id="2147483752" r:id="rId5"/>
    <p:sldLayoutId id="2147483746" r:id="rId6"/>
    <p:sldLayoutId id="2147483753" r:id="rId7"/>
    <p:sldLayoutId id="2147483747" r:id="rId8"/>
    <p:sldLayoutId id="2147483754" r:id="rId9"/>
    <p:sldLayoutId id="2147483748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4678" y="2500306"/>
            <a:ext cx="592932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ОДА ЭКСПОНЕНТЕ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89558">
            <a:off x="6406171" y="486194"/>
            <a:ext cx="2330070" cy="16621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0" y="285750"/>
            <a:ext cx="8153400" cy="990600"/>
          </a:xfrm>
        </p:spPr>
        <p:txBody>
          <a:bodyPr/>
          <a:lstStyle/>
          <a:p>
            <a:pPr eaLnBrk="1" hangingPunct="1"/>
            <a:r>
              <a:rPr lang="ru-RU" b="1" dirty="0" smtClean="0"/>
              <a:t>       «Ода экспоненте»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571625"/>
          <a:ext cx="9144000" cy="497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00562"/>
                <a:gridCol w="4643438"/>
              </a:tblGrid>
              <a:tr h="171100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“…Ею порождено многое из того,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Что достойно упоминания,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Как говорили наши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2000" b="1" dirty="0" smtClean="0"/>
                        <a:t> Англосаксонские предки.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Могущество ее порождений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Заранее обусловлено ее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Собственной красотой и силой,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Ибо они суть физическое воплощение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2000" b="1" dirty="0" smtClean="0"/>
                        <a:t> Абстрактной идеи ее. 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Английские моряки любят и знают ее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Под именем “Гунтер”.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Две шкалы Гунтера-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Вот чудо изобретательности.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1" dirty="0" smtClean="0"/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Экспонентой порождена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Логарифмическая линейка: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У инженера и астронома не было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2000" b="1" dirty="0" smtClean="0"/>
                        <a:t> Инструмента полезнее, чем она.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Даже изящные искусства питаются ею.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Разве музыкальная гамма не есть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2000" b="1" dirty="0" smtClean="0"/>
                        <a:t> Набор передовых логарифмов?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И таким образом абстрактно красивое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1" dirty="0" smtClean="0"/>
                        <a:t> Стало предком одного из величайших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2000" b="1" dirty="0" smtClean="0"/>
                        <a:t> Человеческих достижений”.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(</a:t>
                      </a:r>
                      <a:r>
                        <a:rPr lang="ru-RU" sz="2000" b="1" dirty="0" err="1" smtClean="0"/>
                        <a:t>Эльмер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2000" b="1" dirty="0" err="1" smtClean="0"/>
                        <a:t>Брилл</a:t>
                      </a:r>
                      <a:r>
                        <a:rPr lang="ru-RU" sz="2000" b="1" dirty="0" smtClean="0"/>
                        <a:t> - английский поэт)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ru-RU" b="1" smtClean="0"/>
              <a:t>Значение изобретения логарифмической линейки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786812" cy="2328863"/>
          </a:xfrm>
        </p:spPr>
        <p:txBody>
          <a:bodyPr/>
          <a:lstStyle/>
          <a:p>
            <a:pPr eaLnBrk="1" hangingPunct="1"/>
            <a:r>
              <a:rPr lang="ru-RU" sz="2800" smtClean="0"/>
              <a:t>Логарифмическая линейка помогала астрономам и инженерам при вычислениях, она позволяла быстро получать ответ с достаточной точностью в три значащие цифры. </a:t>
            </a:r>
            <a:r>
              <a:rPr lang="ru-RU" smtClean="0"/>
              <a:t>                                                      </a:t>
            </a:r>
          </a:p>
          <a:p>
            <a:pPr eaLnBrk="1" hangingPunct="1"/>
            <a:endParaRPr lang="ru-RU" smtClean="0"/>
          </a:p>
        </p:txBody>
      </p:sp>
      <p:pic>
        <p:nvPicPr>
          <p:cNvPr id="4" name="Рисунок 3" descr="A9000075-Use_of_logarithms-SP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643314"/>
            <a:ext cx="3546806" cy="2857520"/>
          </a:xfrm>
          <a:prstGeom prst="rect">
            <a:avLst/>
          </a:prstGeom>
          <a:ln w="2286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glow rad="101600">
              <a:schemeClr val="accent2">
                <a:satMod val="175000"/>
                <a:alpha val="40000"/>
              </a:schemeClr>
            </a:glow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357688" y="3571875"/>
            <a:ext cx="4500562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800" dirty="0">
                <a:latin typeface="+mn-lt"/>
                <a:cs typeface="+mn-cs"/>
              </a:rPr>
              <a:t>Теперь ее вытеснили калькуляторы, но без логарифмической линейки не были бы построены ни первые компьютеры, ни микрокалькуляторы.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z="4800" b="1" smtClean="0"/>
              <a:t>ЛОГАРИФМЫ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571625"/>
            <a:ext cx="8153400" cy="48577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b="1" dirty="0" smtClean="0"/>
              <a:t>Потому- то, словно пена,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b="1" dirty="0" smtClean="0"/>
              <a:t>Опадают наши рифмы.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b="1" dirty="0" smtClean="0"/>
              <a:t>И величие степенно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b="1" dirty="0" smtClean="0"/>
              <a:t>Отступает в логарифмы. ( Б. Слуцкий 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dirty="0" smtClean="0"/>
              <a:t>Потребность в сложных расчётах в XVI веке быстро росла, и значительная часть трудностей была связана с умножением и делением многозначных чисел.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Изобретатели логарифмов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571625"/>
            <a:ext cx="5888037" cy="1428747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2800" dirty="0" smtClean="0"/>
              <a:t>Логарифмы были введены шотландским математиком Джоном Непером (1550-1617)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buNone/>
            </a:pPr>
            <a:endParaRPr lang="ru-RU" dirty="0" smtClean="0"/>
          </a:p>
        </p:txBody>
      </p:sp>
      <p:sp>
        <p:nvSpPr>
          <p:cNvPr id="11268" name="TextBox 6"/>
          <p:cNvSpPr txBox="1">
            <a:spLocks noChangeArrowheads="1"/>
          </p:cNvSpPr>
          <p:nvPr/>
        </p:nvSpPr>
        <p:spPr bwMode="auto">
          <a:xfrm>
            <a:off x="4286250" y="5286375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313" y="3000375"/>
            <a:ext cx="79295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ru-RU" sz="2800" dirty="0" smtClean="0">
                <a:latin typeface="+mn-lt"/>
                <a:cs typeface="+mn-cs"/>
              </a:rPr>
              <a:t>    и швейцарским математиком </a:t>
            </a:r>
            <a:endParaRPr lang="ru-RU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ru-RU" sz="2800" dirty="0" smtClean="0">
                <a:latin typeface="+mn-lt"/>
                <a:cs typeface="+mn-cs"/>
              </a:rPr>
              <a:t>    </a:t>
            </a:r>
            <a:r>
              <a:rPr lang="ru-RU" sz="2800" dirty="0" err="1" smtClean="0">
                <a:latin typeface="+mn-lt"/>
                <a:cs typeface="+mn-cs"/>
              </a:rPr>
              <a:t>Иостом</a:t>
            </a:r>
            <a:r>
              <a:rPr lang="ru-RU" sz="2800" dirty="0" smtClean="0">
                <a:latin typeface="+mn-lt"/>
                <a:cs typeface="+mn-cs"/>
              </a:rPr>
              <a:t>  </a:t>
            </a:r>
            <a:r>
              <a:rPr lang="ru-RU" sz="2800" dirty="0" err="1">
                <a:latin typeface="+mn-lt"/>
                <a:cs typeface="+mn-cs"/>
              </a:rPr>
              <a:t>Бюрги</a:t>
            </a:r>
            <a:r>
              <a:rPr lang="ru-RU" sz="2800" dirty="0">
                <a:latin typeface="+mn-lt"/>
                <a:cs typeface="+mn-cs"/>
              </a:rPr>
              <a:t> (1552-1632)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5929313" y="1643063"/>
            <a:ext cx="2911475" cy="3706812"/>
            <a:chOff x="5929322" y="1643050"/>
            <a:chExt cx="2911484" cy="3707593"/>
          </a:xfrm>
        </p:grpSpPr>
        <p:pic>
          <p:nvPicPr>
            <p:cNvPr id="6" name="Рисунок 5" descr="Napier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29322" y="1643050"/>
              <a:ext cx="2911484" cy="3707593"/>
            </a:xfrm>
            <a:prstGeom prst="roundRect">
              <a:avLst>
                <a:gd name="adj" fmla="val 7780"/>
              </a:avLst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FFFFFF"/>
              </a:extrusionClr>
            </a:sp3d>
          </p:spPr>
        </p:pic>
        <p:sp>
          <p:nvSpPr>
            <p:cNvPr id="11274" name="TextBox 10"/>
            <p:cNvSpPr txBox="1">
              <a:spLocks noChangeArrowheads="1"/>
            </p:cNvSpPr>
            <p:nvPr/>
          </p:nvSpPr>
          <p:spPr bwMode="auto">
            <a:xfrm>
              <a:off x="6072198" y="4857760"/>
              <a:ext cx="24288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FF0000"/>
                  </a:solidFill>
                  <a:latin typeface="Calibri" pitchFamily="34" charset="0"/>
                </a:rPr>
                <a:t>ДЖОН НЕПЕР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4313" y="4071938"/>
            <a:ext cx="5643562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n-lt"/>
                <a:cs typeface="+mn-cs"/>
              </a:rPr>
              <a:t> И. </a:t>
            </a:r>
            <a:r>
              <a:rPr lang="ru-RU" sz="2800" dirty="0" err="1" smtClean="0">
                <a:latin typeface="+mn-lt"/>
                <a:cs typeface="+mn-cs"/>
              </a:rPr>
              <a:t>Бюрги</a:t>
            </a:r>
            <a:r>
              <a:rPr lang="ru-RU" sz="2800" dirty="0" smtClean="0">
                <a:latin typeface="+mn-lt"/>
                <a:cs typeface="+mn-cs"/>
              </a:rPr>
              <a:t> </a:t>
            </a:r>
            <a:r>
              <a:rPr lang="ru-RU" sz="2800" dirty="0">
                <a:latin typeface="+mn-lt"/>
                <a:cs typeface="+mn-cs"/>
              </a:rPr>
              <a:t>пришел к логарифмам </a:t>
            </a:r>
            <a:r>
              <a:rPr lang="ru-RU" sz="2800" dirty="0" smtClean="0">
                <a:latin typeface="+mn-lt"/>
                <a:cs typeface="+mn-cs"/>
              </a:rPr>
              <a:t>       раньше</a:t>
            </a:r>
            <a:r>
              <a:rPr lang="ru-RU" sz="2800" dirty="0">
                <a:latin typeface="+mn-lt"/>
                <a:cs typeface="+mn-cs"/>
              </a:rPr>
              <a:t>, но опубликовал свои </a:t>
            </a:r>
            <a:r>
              <a:rPr lang="ru-RU" sz="2800" dirty="0" smtClean="0">
                <a:latin typeface="+mn-lt"/>
                <a:cs typeface="+mn-cs"/>
              </a:rPr>
              <a:t> таблицы </a:t>
            </a:r>
            <a:r>
              <a:rPr lang="ru-RU" sz="2800" dirty="0">
                <a:latin typeface="+mn-lt"/>
                <a:cs typeface="+mn-cs"/>
              </a:rPr>
              <a:t>с опозданием (в 1620г.)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500688"/>
            <a:ext cx="89296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3200" dirty="0">
                <a:latin typeface="+mn-lt"/>
                <a:cs typeface="+mn-cs"/>
              </a:rPr>
              <a:t> </a:t>
            </a:r>
            <a:r>
              <a:rPr lang="ru-RU" sz="2800" dirty="0">
                <a:latin typeface="+mn-lt"/>
                <a:cs typeface="+mn-cs"/>
              </a:rPr>
              <a:t>первой в 1614г. появилась работа </a:t>
            </a:r>
            <a:r>
              <a:rPr lang="ru-RU" sz="2800" dirty="0" smtClean="0">
                <a:latin typeface="+mn-lt"/>
                <a:cs typeface="+mn-cs"/>
              </a:rPr>
              <a:t>Д. Непера </a:t>
            </a:r>
            <a:endParaRPr lang="ru-RU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ru-RU" sz="3200" b="1" dirty="0">
                <a:solidFill>
                  <a:srgbClr val="00B050"/>
                </a:solidFill>
                <a:latin typeface="+mn-lt"/>
                <a:cs typeface="+mn-cs"/>
              </a:rPr>
              <a:t>«Описание удивительной таблицы логарифмов»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Изобретатели логарифмов</a:t>
            </a:r>
            <a:br>
              <a:rPr lang="ru-RU" b="1" dirty="0" smtClean="0"/>
            </a:b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600200"/>
            <a:ext cx="8643938" cy="4495800"/>
          </a:xfrm>
        </p:spPr>
        <p:txBody>
          <a:bodyPr/>
          <a:lstStyle/>
          <a:p>
            <a:pPr eaLnBrk="1" hangingPunct="1"/>
            <a:r>
              <a:rPr lang="ru-RU" dirty="0" smtClean="0"/>
              <a:t>Д. Непер брал за основание логарифма число, очень близкое к единице но меньшее, чем единица.</a:t>
            </a:r>
          </a:p>
          <a:p>
            <a:pPr eaLnBrk="1" hangingPunct="1"/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  <a:p>
            <a:pPr eaLnBrk="1" hangingPunct="1"/>
            <a:r>
              <a:rPr lang="ru-RU" dirty="0" smtClean="0"/>
              <a:t>Позднее Д. Непер и его сотрудник  Генри </a:t>
            </a:r>
            <a:r>
              <a:rPr lang="ru-RU" dirty="0" err="1" smtClean="0"/>
              <a:t>Бригг</a:t>
            </a:r>
            <a:r>
              <a:rPr lang="ru-RU" dirty="0" smtClean="0"/>
              <a:t> совместными усилиями перевели первые таблицы Непера на новое основание  10. </a:t>
            </a:r>
          </a:p>
        </p:txBody>
      </p:sp>
      <p:pic>
        <p:nvPicPr>
          <p:cNvPr id="4" name="Рисунок 3" descr="0004-002-Osnovnoe-logarifmicheskoe-tozhdestv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714620"/>
            <a:ext cx="1891392" cy="121444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ap="sq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22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3429000"/>
            <a:ext cx="1500198" cy="1000132"/>
          </a:xfrm>
          <a:prstGeom prst="rect">
            <a:avLst/>
          </a:prstGeom>
          <a:solidFill>
            <a:srgbClr val="CCEDB1"/>
          </a:solidFill>
          <a:ln w="38100" cap="sq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smtClean="0"/>
              <a:t>Таблицы логарифмов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ru-RU" dirty="0" smtClean="0"/>
              <a:t>После смерти Д. Непера Генри </a:t>
            </a:r>
            <a:r>
              <a:rPr lang="ru-RU" dirty="0" err="1" smtClean="0"/>
              <a:t>Бригг</a:t>
            </a:r>
            <a:r>
              <a:rPr lang="ru-RU" dirty="0" smtClean="0"/>
              <a:t> продолжил и закончил эту работу. Таблицы десятичных логарифмов были впервые опубликованы в 1624 году. Именно поэтому они также носят название «</a:t>
            </a:r>
            <a:r>
              <a:rPr lang="ru-RU" dirty="0" err="1" smtClean="0"/>
              <a:t>Бригговы</a:t>
            </a:r>
            <a:r>
              <a:rPr lang="ru-RU" dirty="0" smtClean="0"/>
              <a:t>».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4" name="Рисунок 3" descr="Abramowit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899576"/>
            <a:ext cx="3857652" cy="25412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Таблицы логарифмов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2257425"/>
          </a:xfrm>
        </p:spPr>
        <p:txBody>
          <a:bodyPr/>
          <a:lstStyle/>
          <a:p>
            <a:pPr eaLnBrk="1" hangingPunct="1"/>
            <a:r>
              <a:rPr lang="ru-RU" dirty="0" smtClean="0"/>
              <a:t>Но и в таблицах  Г. </a:t>
            </a:r>
            <a:r>
              <a:rPr lang="ru-RU" dirty="0" err="1" smtClean="0"/>
              <a:t>Бригга</a:t>
            </a:r>
            <a:r>
              <a:rPr lang="ru-RU" dirty="0" smtClean="0"/>
              <a:t> обнаружились ошибки. Первое безошибочное издание на основе таблиц  Г. Вега (1783) появилось только в 1857 году в Берлине (таблицы </a:t>
            </a:r>
            <a:r>
              <a:rPr lang="ru-RU" dirty="0" err="1" smtClean="0"/>
              <a:t>Бремивера</a:t>
            </a:r>
            <a:r>
              <a:rPr lang="ru-RU" dirty="0" smtClean="0"/>
              <a:t>).</a:t>
            </a:r>
          </a:p>
        </p:txBody>
      </p:sp>
      <p:pic>
        <p:nvPicPr>
          <p:cNvPr id="5" name="Рисунок 4" descr="okmma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1573">
            <a:off x="6368637" y="3918165"/>
            <a:ext cx="2440286" cy="197510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857500" y="4333875"/>
            <a:ext cx="3929063" cy="2524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ru-RU" sz="2800" dirty="0">
                <a:latin typeface="+mn-lt"/>
                <a:cs typeface="+mn-cs"/>
              </a:rPr>
              <a:t>В России первые таблицы логарифмов были изданы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ru-RU" sz="2800" dirty="0">
                <a:latin typeface="+mn-lt"/>
                <a:cs typeface="+mn-cs"/>
              </a:rPr>
              <a:t>в 1703 году при участии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ru-RU" sz="2800" dirty="0">
                <a:latin typeface="+mn-lt"/>
                <a:cs typeface="+mn-cs"/>
              </a:rPr>
              <a:t>Л. Ф. Магницкого.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214313" y="3714750"/>
            <a:ext cx="2643187" cy="2890838"/>
            <a:chOff x="214282" y="3714752"/>
            <a:chExt cx="2643206" cy="2890557"/>
          </a:xfrm>
        </p:grpSpPr>
        <p:pic>
          <p:nvPicPr>
            <p:cNvPr id="4" name="Рисунок 3" descr="m_-20110920130636_639133208175879259513213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720" y="3714752"/>
              <a:ext cx="2547942" cy="2547942"/>
            </a:xfrm>
            <a:prstGeom prst="roundRect">
              <a:avLst>
                <a:gd name="adj" fmla="val 11111"/>
              </a:avLst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FFFFFF"/>
              </a:extrusionClr>
            </a:sp3d>
          </p:spPr>
        </p:pic>
        <p:sp>
          <p:nvSpPr>
            <p:cNvPr id="14344" name="TextBox 6"/>
            <p:cNvSpPr txBox="1">
              <a:spLocks noChangeArrowheads="1"/>
            </p:cNvSpPr>
            <p:nvPr/>
          </p:nvSpPr>
          <p:spPr bwMode="auto">
            <a:xfrm>
              <a:off x="214282" y="6143644"/>
              <a:ext cx="26432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FF0000"/>
                  </a:solidFill>
                  <a:latin typeface="Calibri" pitchFamily="34" charset="0"/>
                </a:rPr>
                <a:t>Л.Ф.МАГНИЦКИЙ</a:t>
              </a:r>
            </a:p>
          </p:txBody>
        </p:sp>
      </p:grpSp>
      <p:grpSp>
        <p:nvGrpSpPr>
          <p:cNvPr id="9" name="Группа 7"/>
          <p:cNvGrpSpPr>
            <a:grpSpLocks/>
          </p:cNvGrpSpPr>
          <p:nvPr/>
        </p:nvGrpSpPr>
        <p:grpSpPr bwMode="auto">
          <a:xfrm>
            <a:off x="214282" y="3714752"/>
            <a:ext cx="2643187" cy="2890838"/>
            <a:chOff x="214282" y="3714752"/>
            <a:chExt cx="2643206" cy="2890557"/>
          </a:xfrm>
        </p:grpSpPr>
        <p:pic>
          <p:nvPicPr>
            <p:cNvPr id="10" name="Рисунок 9" descr="m_-20110920130636_639133208175879259513213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720" y="3714752"/>
              <a:ext cx="2547942" cy="2547942"/>
            </a:xfrm>
            <a:prstGeom prst="roundRect">
              <a:avLst>
                <a:gd name="adj" fmla="val 11111"/>
              </a:avLst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FFFFFF"/>
              </a:extrusionClr>
            </a:sp3d>
          </p:spPr>
        </p:pic>
        <p:sp>
          <p:nvSpPr>
            <p:cNvPr id="11" name="TextBox 6"/>
            <p:cNvSpPr txBox="1">
              <a:spLocks noChangeArrowheads="1"/>
            </p:cNvSpPr>
            <p:nvPr/>
          </p:nvSpPr>
          <p:spPr bwMode="auto">
            <a:xfrm>
              <a:off x="214282" y="6143644"/>
              <a:ext cx="26432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FF0000"/>
                  </a:solidFill>
                  <a:latin typeface="Calibri" pitchFamily="34" charset="0"/>
                </a:rPr>
                <a:t>Л.Ф.МАГНИЦКИЙ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25"/>
            <a:ext cx="9144000" cy="5286375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В СССР выпускалось несколько сборников таблиц логарифмов.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Таблицы </a:t>
            </a:r>
            <a:r>
              <a:rPr lang="ru-RU" dirty="0" err="1" smtClean="0"/>
              <a:t>Брадиса</a:t>
            </a:r>
            <a:r>
              <a:rPr lang="ru-RU" dirty="0" smtClean="0"/>
              <a:t> (1921) 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использовались в 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учебных заведениях и 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в инженерных расчётах, 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не требующих большой </a:t>
            </a:r>
          </a:p>
          <a:p>
            <a:pPr marL="320040" indent="-32004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/>
              <a:buNone/>
              <a:defRPr/>
            </a:pPr>
            <a:r>
              <a:rPr lang="ru-RU" dirty="0" smtClean="0"/>
              <a:t>точности. </a:t>
            </a:r>
          </a:p>
          <a:p>
            <a:pPr marL="320040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Они содержали мантиссы </a:t>
            </a:r>
          </a:p>
          <a:p>
            <a:pPr marL="320040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десятичных логарифмов </a:t>
            </a:r>
          </a:p>
          <a:p>
            <a:pPr marL="320040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чисел и тригонометрических </a:t>
            </a:r>
          </a:p>
          <a:p>
            <a:pPr marL="320040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функций, натуральные логарифмы </a:t>
            </a:r>
          </a:p>
          <a:p>
            <a:pPr marL="320040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и некоторые другие полезные расчётные инструменты.</a:t>
            </a:r>
          </a:p>
        </p:txBody>
      </p:sp>
      <p:pic>
        <p:nvPicPr>
          <p:cNvPr id="4" name="Рисунок 3" descr="logarithm-bo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428868"/>
            <a:ext cx="390527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1"/>
            </a:solidFill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536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Таблицы логарифмов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rabesanscritnumbers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57422" y="4500570"/>
            <a:ext cx="5080000" cy="1092200"/>
          </a:xfrm>
          <a:prstGeom prst="rect">
            <a:avLst/>
          </a:prstGeom>
          <a:gradFill>
            <a:gsLst>
              <a:gs pos="0">
                <a:srgbClr val="CCEDB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ap="sq">
            <a:solidFill>
              <a:srgbClr val="7DBC00"/>
            </a:solidFill>
            <a:prstDash val="solid"/>
            <a:miter lim="800000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/>
          <a:p>
            <a:pPr algn="ctr" eaLnBrk="1" hangingPunct="1"/>
            <a:r>
              <a:rPr lang="ru-RU" b="1" smtClean="0"/>
              <a:t>Значение изобретения логарифмов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400425"/>
          </a:xfrm>
        </p:spPr>
        <p:txBody>
          <a:bodyPr/>
          <a:lstStyle/>
          <a:p>
            <a:pPr eaLnBrk="1" hangingPunct="1"/>
            <a:r>
              <a:rPr lang="ru-RU" dirty="0" smtClean="0"/>
              <a:t>С точки зрения вычислительной практики, изобретение логарифмов можно смело поставить рядом с другим, более древним великим изобретением индусов – нашей десятичной системой нумерации.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b="1" smtClean="0"/>
              <a:t>Логарифмическая линейка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3114675"/>
          </a:xfrm>
        </p:spPr>
        <p:txBody>
          <a:bodyPr/>
          <a:lstStyle/>
          <a:p>
            <a:pPr eaLnBrk="1" hangingPunct="1"/>
            <a:r>
              <a:rPr lang="ru-RU" dirty="0" smtClean="0"/>
              <a:t>Через десяток лет после появления логарифмов Д. Непера английский  ученый  В. Гунтер изобрел очень популярный прежде счетный прибор – логарифмическую линейку 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4" name="Рисунок 3" descr="437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81562">
            <a:off x="204640" y="3680329"/>
            <a:ext cx="2723987" cy="2260136"/>
          </a:xfrm>
          <a:prstGeom prst="roundRect">
            <a:avLst>
              <a:gd name="adj" fmla="val 16592"/>
            </a:avLst>
          </a:prstGeom>
          <a:ln>
            <a:solidFill>
              <a:srgbClr val="7DBC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Logarifm_liney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13926">
            <a:off x="6288359" y="3343137"/>
            <a:ext cx="2438400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929199"/>
            <a:ext cx="3357586" cy="1714511"/>
          </a:xfrm>
          <a:prstGeom prst="rect">
            <a:avLst/>
          </a:prstGeom>
          <a:noFill/>
          <a:ln w="1111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 descr="437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81562">
            <a:off x="204641" y="3680329"/>
            <a:ext cx="2723987" cy="2260136"/>
          </a:xfrm>
          <a:prstGeom prst="roundRect">
            <a:avLst>
              <a:gd name="adj" fmla="val 16592"/>
            </a:avLst>
          </a:prstGeom>
          <a:ln>
            <a:solidFill>
              <a:srgbClr val="7DBC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929198"/>
            <a:ext cx="3357586" cy="1714511"/>
          </a:xfrm>
          <a:prstGeom prst="rect">
            <a:avLst/>
          </a:prstGeom>
          <a:noFill/>
          <a:ln w="1111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213</TotalTime>
  <Words>514</Words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Слайд 1</vt:lpstr>
      <vt:lpstr>ЛОГАРИФМЫ</vt:lpstr>
      <vt:lpstr>Изобретатели логарифмов</vt:lpstr>
      <vt:lpstr>Изобретатели логарифмов </vt:lpstr>
      <vt:lpstr>Таблицы логарифмов</vt:lpstr>
      <vt:lpstr>Таблицы логарифмов</vt:lpstr>
      <vt:lpstr>Таблицы логарифмов</vt:lpstr>
      <vt:lpstr>Значение изобретения логарифмов</vt:lpstr>
      <vt:lpstr>Логарифмическая линейка</vt:lpstr>
      <vt:lpstr>       «Ода экспоненте»</vt:lpstr>
      <vt:lpstr>Значение изобретения логарифмической линейки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CHrn</cp:lastModifiedBy>
  <cp:revision>28</cp:revision>
  <dcterms:created xsi:type="dcterms:W3CDTF">2011-11-19T17:58:39Z</dcterms:created>
  <dcterms:modified xsi:type="dcterms:W3CDTF">2011-12-03T19:09:55Z</dcterms:modified>
</cp:coreProperties>
</file>