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7" r:id="rId9"/>
    <p:sldId id="262" r:id="rId10"/>
    <p:sldId id="265" r:id="rId11"/>
    <p:sldId id="263" r:id="rId12"/>
    <p:sldId id="266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4064B-1116-4A96-8FC3-11FDCF174652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CBAC5-BC73-4DE1-860E-161ACB4A1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14876A-5F22-4530-9235-B59D8792D7BA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C29BDD-FC77-4D50-AE94-4EA8184AEAA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Тригонометрия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dirty="0" smtClean="0"/>
              <a:t>Тригонометрия, как наука на современном этапе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71670" y="428604"/>
            <a:ext cx="7929562" cy="91122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Тангенс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14348" y="2143116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500286" y="1779578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28598" y="3957628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333598" y="3987791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10198" y="3971916"/>
            <a:ext cx="381000" cy="365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581248" y="1341428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2654273" y="2236778"/>
            <a:ext cx="1812925" cy="1568450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259236" y="2333616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467198" y="2236778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 dirty="0" err="1">
                <a:latin typeface="Times New Roman" pitchFamily="18" charset="0"/>
              </a:rPr>
              <a:t>tgt</a:t>
            </a:r>
            <a:endParaRPr kumimoji="1" lang="ru-RU" sz="2000" i="1" dirty="0">
              <a:latin typeface="Times New Roman" pitchFamily="18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822673" y="2706678"/>
            <a:ext cx="111125" cy="111125"/>
          </a:xfrm>
          <a:prstGeom prst="flowChartConnector">
            <a:avLst/>
          </a:prstGeom>
          <a:solidFill>
            <a:srgbClr val="99CC00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628998" y="2236778"/>
            <a:ext cx="47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t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4313211" y="1341428"/>
            <a:ext cx="1587" cy="470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390998" y="398937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541436" y="2817803"/>
            <a:ext cx="79216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kumimoji="1" lang="en-US"/>
              <a:t>II</a:t>
            </a:r>
            <a:endParaRPr kumimoji="1" lang="ru-RU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962248" y="2787641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/>
              <a:t>I</a:t>
            </a:r>
            <a:endParaRPr kumimoji="1" lang="ru-RU" sz="2000"/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541436" y="4679941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III</a:t>
            </a:r>
            <a:endParaRPr kumimoji="1" lang="ru-RU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3016223" y="4679941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/>
              <a:t>IV</a:t>
            </a:r>
            <a:endParaRPr kumimoji="1" lang="ru-RU"/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3130523" y="4062403"/>
            <a:ext cx="285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 sz="2400" b="1"/>
              <a:t>-</a:t>
            </a:r>
            <a:endParaRPr kumimoji="1" lang="ru-RU" sz="2400" b="1"/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1541436" y="3438516"/>
            <a:ext cx="260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 b="1"/>
              <a:t>-</a:t>
            </a:r>
            <a:endParaRPr kumimoji="1" lang="ru-RU" b="1"/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130523" y="3438516"/>
            <a:ext cx="3175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ru-RU" b="1"/>
              <a:t>+</a:t>
            </a: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1484286" y="4152891"/>
            <a:ext cx="3175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ru-RU" b="1"/>
              <a:t>+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86512" y="2571744"/>
            <a:ext cx="22145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Тангенсом угла </a:t>
            </a:r>
            <a:r>
              <a:rPr lang="en-US" i="1" dirty="0" smtClean="0">
                <a:latin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называется отношение ординаты точки, лежащей на окружности, к ее абсциссе.</a:t>
            </a:r>
            <a:r>
              <a:rPr lang="ru-RU" i="1" dirty="0" smtClean="0">
                <a:latin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7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5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utoUpdateAnimBg="0"/>
      <p:bldP spid="14" grpId="0" animBg="1"/>
      <p:bldP spid="15" grpId="0" autoUpdateAnimBg="0"/>
      <p:bldP spid="16" grpId="0" animBg="1"/>
      <p:bldP spid="17" grpId="0" autoUpdateAnimBg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2000232" y="357166"/>
            <a:ext cx="4500570" cy="91122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Котангенс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Oval 3"/>
          <p:cNvSpPr>
            <a:spLocks noChangeArrowheads="1"/>
          </p:cNvSpPr>
          <p:nvPr/>
        </p:nvSpPr>
        <p:spPr bwMode="auto">
          <a:xfrm>
            <a:off x="928662" y="2285992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2714600" y="1922454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>
            <a:off x="642912" y="4100504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2547912" y="4130667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824512" y="4114792"/>
            <a:ext cx="381000" cy="365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795562" y="1484304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2714600" y="2243129"/>
            <a:ext cx="2119312" cy="1857375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>
            <a:off x="4722787" y="2227254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4605312" y="1922454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ctgt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4036987" y="2849554"/>
            <a:ext cx="111125" cy="111125"/>
          </a:xfrm>
          <a:prstGeom prst="flowChartConnector">
            <a:avLst/>
          </a:prstGeom>
          <a:solidFill>
            <a:srgbClr val="99CC00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3843312" y="2379654"/>
            <a:ext cx="47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t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rot="5400000">
            <a:off x="3070993" y="-62714"/>
            <a:ext cx="1587" cy="470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2547912" y="1998654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1673200" y="2960679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II</a:t>
            </a:r>
            <a:endParaRPr kumimoji="1" lang="ru-RU"/>
          </a:p>
        </p:txBody>
      </p:sp>
      <p:sp>
        <p:nvSpPr>
          <p:cNvPr id="44" name="Rectangle 18"/>
          <p:cNvSpPr>
            <a:spLocks noChangeArrowheads="1"/>
          </p:cNvSpPr>
          <p:nvPr/>
        </p:nvSpPr>
        <p:spPr bwMode="auto">
          <a:xfrm>
            <a:off x="3176562" y="2960679"/>
            <a:ext cx="247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/>
              <a:t>I</a:t>
            </a:r>
            <a:endParaRPr kumimoji="1" lang="ru-RU"/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1673200" y="4751379"/>
            <a:ext cx="374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III</a:t>
            </a:r>
            <a:endParaRPr kumimoji="1" lang="ru-RU"/>
          </a:p>
        </p:txBody>
      </p:sp>
      <p:sp>
        <p:nvSpPr>
          <p:cNvPr id="46" name="Rectangle 20"/>
          <p:cNvSpPr>
            <a:spLocks noChangeArrowheads="1"/>
          </p:cNvSpPr>
          <p:nvPr/>
        </p:nvSpPr>
        <p:spPr bwMode="auto">
          <a:xfrm>
            <a:off x="3224187" y="4751379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IV</a:t>
            </a:r>
            <a:endParaRPr kumimoji="1" lang="ru-RU"/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auto">
          <a:xfrm>
            <a:off x="1673200" y="3598854"/>
            <a:ext cx="260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 b="1"/>
              <a:t>-</a:t>
            </a:r>
            <a:endParaRPr kumimoji="1" lang="ru-RU" b="1"/>
          </a:p>
        </p:txBody>
      </p:sp>
      <p:sp>
        <p:nvSpPr>
          <p:cNvPr id="48" name="Rectangle 22"/>
          <p:cNvSpPr>
            <a:spLocks noChangeArrowheads="1"/>
          </p:cNvSpPr>
          <p:nvPr/>
        </p:nvSpPr>
        <p:spPr bwMode="auto">
          <a:xfrm>
            <a:off x="3294037" y="4295767"/>
            <a:ext cx="260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en-US" b="1"/>
              <a:t>-</a:t>
            </a:r>
            <a:endParaRPr kumimoji="1" lang="ru-RU" b="1"/>
          </a:p>
        </p:txBody>
      </p:sp>
      <p:sp>
        <p:nvSpPr>
          <p:cNvPr id="49" name="Rectangle 23"/>
          <p:cNvSpPr>
            <a:spLocks noChangeArrowheads="1"/>
          </p:cNvSpPr>
          <p:nvPr/>
        </p:nvSpPr>
        <p:spPr bwMode="auto">
          <a:xfrm>
            <a:off x="3176562" y="3598854"/>
            <a:ext cx="3175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ru-RU" b="1"/>
              <a:t>+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1666850" y="4295767"/>
            <a:ext cx="3175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ru-RU" b="1"/>
              <a:t>+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72264" y="2428868"/>
            <a:ext cx="1785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Котангенсом угла </a:t>
            </a:r>
            <a:r>
              <a:rPr lang="en-US" i="1" dirty="0" smtClean="0">
                <a:latin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</a:rPr>
              <a:t> называется отношение абсциссы точки. Лежащей на окружности, к ее ординате.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 animBg="1"/>
      <p:bldP spid="36" grpId="0" animBg="1"/>
      <p:bldP spid="37" grpId="0" autoUpdateAnimBg="0"/>
      <p:bldP spid="38" grpId="0" animBg="1"/>
      <p:bldP spid="39" grpId="0" autoUpdateAnimBg="0"/>
      <p:bldP spid="40" grpId="0" animBg="1"/>
      <p:bldP spid="41" grpId="0" autoUpdateAnimBg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596" y="785794"/>
            <a:ext cx="8226425" cy="1143000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Значения тригонометрических функций некоторых углов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Group 34"/>
          <p:cNvGraphicFramePr>
            <a:graphicFrameLocks/>
          </p:cNvGraphicFramePr>
          <p:nvPr/>
        </p:nvGraphicFramePr>
        <p:xfrm>
          <a:off x="428596" y="2071678"/>
          <a:ext cx="8226425" cy="4497388"/>
        </p:xfrm>
        <a:graphic>
          <a:graphicData uri="http://schemas.openxmlformats.org/drawingml/2006/table">
            <a:tbl>
              <a:tblPr/>
              <a:tblGrid>
                <a:gridCol w="1371600"/>
                <a:gridCol w="1370012"/>
                <a:gridCol w="1371600"/>
                <a:gridCol w="1371600"/>
                <a:gridCol w="1370013"/>
                <a:gridCol w="1371600"/>
              </a:tblGrid>
              <a:tr h="149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п/6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sin t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1/2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2/2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cos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2/2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8596" y="785794"/>
            <a:ext cx="8226425" cy="1143000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Значения тригонометрических функций некоторых углов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Group 34"/>
          <p:cNvGraphicFramePr>
            <a:graphicFrameLocks/>
          </p:cNvGraphicFramePr>
          <p:nvPr/>
        </p:nvGraphicFramePr>
        <p:xfrm>
          <a:off x="428596" y="2071678"/>
          <a:ext cx="8226425" cy="4497388"/>
        </p:xfrm>
        <a:graphic>
          <a:graphicData uri="http://schemas.openxmlformats.org/drawingml/2006/table">
            <a:tbl>
              <a:tblPr/>
              <a:tblGrid>
                <a:gridCol w="1371600"/>
                <a:gridCol w="1370012"/>
                <a:gridCol w="1371600"/>
                <a:gridCol w="1371600"/>
                <a:gridCol w="1370013"/>
                <a:gridCol w="1371600"/>
              </a:tblGrid>
              <a:tr h="149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п/6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tg t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ctg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t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√3/3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48" y="785794"/>
            <a:ext cx="8226425" cy="1143000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 тригонометрические тождества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2285992"/>
            <a:ext cx="4786345" cy="421484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x+cos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x=1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= sin t /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где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≠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/2+пк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=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/ sin t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где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≠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∙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= 1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где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≠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1+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tg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t=1/cos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где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≠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/2+пк, к э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1+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ctg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t=1/sin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где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≠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пк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к э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en-US" sz="2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6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86446" y="2643182"/>
            <a:ext cx="292895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562" tIns="46038" rIns="182562" bIns="46038"/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3200" u="sng" dirty="0">
                <a:latin typeface="Times New Roman" pitchFamily="18" charset="0"/>
              </a:rPr>
              <a:t>Уравнения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en-US" sz="2800" i="1" dirty="0">
                <a:latin typeface="Times New Roman" pitchFamily="18" charset="0"/>
              </a:rPr>
              <a:t>cost = a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en-US" sz="2800" i="1" dirty="0" err="1">
                <a:latin typeface="Times New Roman" pitchFamily="18" charset="0"/>
              </a:rPr>
              <a:t>sint</a:t>
            </a:r>
            <a:r>
              <a:rPr lang="en-US" sz="2800" i="1" dirty="0">
                <a:latin typeface="Times New Roman" pitchFamily="18" charset="0"/>
              </a:rPr>
              <a:t> = a</a:t>
            </a:r>
            <a:endParaRPr lang="ru-RU" sz="2800" i="1" dirty="0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00694" y="4429132"/>
            <a:ext cx="3200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562" tIns="46038" rIns="182562" bIns="46038"/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3200" u="sng" dirty="0">
                <a:latin typeface="Times New Roman" pitchFamily="18" charset="0"/>
              </a:rPr>
              <a:t>Неравенства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en-US" sz="2800" i="1" dirty="0">
                <a:latin typeface="Times New Roman" pitchFamily="18" charset="0"/>
              </a:rPr>
              <a:t>cost &gt;a, cost </a:t>
            </a:r>
            <a:r>
              <a: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≤</a:t>
            </a:r>
            <a:r>
              <a:rPr lang="en-US" sz="2800" i="1" dirty="0">
                <a:latin typeface="Times New Roman" pitchFamily="18" charset="0"/>
                <a:sym typeface="Math1" pitchFamily="2" charset="2"/>
              </a:rPr>
              <a:t> </a:t>
            </a:r>
            <a:r>
              <a:rPr lang="en-US" sz="2800" i="1" dirty="0">
                <a:latin typeface="Times New Roman" pitchFamily="18" charset="0"/>
              </a:rPr>
              <a:t>a </a:t>
            </a:r>
            <a:endParaRPr lang="ru-RU" sz="2800" i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en-US" sz="2800" i="1" dirty="0" err="1">
                <a:latin typeface="Times New Roman" pitchFamily="18" charset="0"/>
              </a:rPr>
              <a:t>sint</a:t>
            </a:r>
            <a:r>
              <a:rPr lang="en-US" sz="2800" i="1" dirty="0">
                <a:latin typeface="Times New Roman" pitchFamily="18" charset="0"/>
              </a:rPr>
              <a:t> &gt;a, </a:t>
            </a:r>
            <a:r>
              <a:rPr lang="en-US" sz="2800" i="1" dirty="0" err="1">
                <a:latin typeface="Times New Roman" pitchFamily="18" charset="0"/>
              </a:rPr>
              <a:t>sint</a:t>
            </a:r>
            <a:r>
              <a:rPr lang="en-US" sz="2800" i="1" dirty="0">
                <a:latin typeface="Times New Roman" pitchFamily="18" charset="0"/>
              </a:rPr>
              <a:t> </a:t>
            </a:r>
            <a:r>
              <a: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≤</a:t>
            </a:r>
            <a:r>
              <a:rPr lang="en-US" sz="2800" i="1" dirty="0">
                <a:latin typeface="Times New Roman" pitchFamily="18" charset="0"/>
                <a:sym typeface="Math1" pitchFamily="2" charset="2"/>
              </a:rPr>
              <a:t> </a:t>
            </a:r>
            <a:r>
              <a:rPr lang="en-US" sz="2800" i="1" dirty="0">
                <a:latin typeface="Times New Roman" pitchFamily="18" charset="0"/>
              </a:rPr>
              <a:t>a</a:t>
            </a:r>
            <a:endParaRPr lang="ru-RU" sz="2800" i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ru-RU" sz="28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/>
              <a:t>    </a:t>
            </a:r>
            <a:r>
              <a:rPr lang="ru-RU" sz="2400" dirty="0" smtClean="0"/>
              <a:t>Переходим к решению практических заданий</a:t>
            </a:r>
            <a:endParaRPr lang="ru-RU" sz="96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" presetID="38" presetClass="exit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857232"/>
            <a:ext cx="8115328" cy="5715040"/>
          </a:xfrm>
        </p:spPr>
        <p:txBody>
          <a:bodyPr>
            <a:normAutofit/>
          </a:bodyPr>
          <a:lstStyle/>
          <a:p>
            <a:r>
              <a:rPr lang="ru-RU" sz="3600" i="1" u="sng" dirty="0"/>
              <a:t>Тригонометрия</a:t>
            </a:r>
            <a:r>
              <a:rPr lang="ru-RU" sz="3600" dirty="0"/>
              <a:t>-это часть геометрии, где с помощью тригонометрических функций связываются элементы треугольника. </a:t>
            </a:r>
          </a:p>
          <a:p>
            <a:r>
              <a:rPr lang="ru-RU" sz="3600" i="1" u="sng" dirty="0"/>
              <a:t>Тригонометрия</a:t>
            </a:r>
            <a:r>
              <a:rPr lang="ru-RU" sz="3600" dirty="0"/>
              <a:t>-это объект математического анализа, где тригонометрические уравнения изучаются методами алгебры.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Этапы развития тригонометрии</a:t>
            </a: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Тригонометрия в древности являлась вспомогательным разделом астрономии. Древнегреческие ученые разработали «тригонометрию хорд». </a:t>
            </a:r>
          </a:p>
          <a:p>
            <a:r>
              <a:rPr lang="ru-RU" sz="2400" dirty="0"/>
              <a:t>Древнеиндийские ученые заменили хорды синусами.</a:t>
            </a:r>
          </a:p>
          <a:p>
            <a:r>
              <a:rPr lang="ru-RU" sz="2400" dirty="0"/>
              <a:t>В </a:t>
            </a:r>
            <a:r>
              <a:rPr lang="en-US" sz="2400" dirty="0"/>
              <a:t>VIII</a:t>
            </a:r>
            <a:r>
              <a:rPr lang="ru-RU" sz="2400" dirty="0"/>
              <a:t> веке математики Востока превратили тригонометрию в самостоятельную математическую дисциплину. Ими были введены другие тригонометрические функции и составлены таблицы.</a:t>
            </a:r>
            <a:endParaRPr lang="en-US" sz="2400" dirty="0"/>
          </a:p>
          <a:p>
            <a:r>
              <a:rPr lang="ru-RU" sz="2400" dirty="0"/>
              <a:t>Окончательный вид тригонометрия приобрела в </a:t>
            </a:r>
            <a:r>
              <a:rPr lang="en-US" sz="2400" dirty="0"/>
              <a:t>XVIII</a:t>
            </a:r>
            <a:r>
              <a:rPr lang="ru-RU" sz="2400" dirty="0"/>
              <a:t> веке в трудах Л.Эйлера.</a:t>
            </a:r>
            <a:endParaRPr lang="en-US" sz="2400" dirty="0"/>
          </a:p>
          <a:p>
            <a:endParaRPr lang="ru-RU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5000660" cy="50006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dirty="0" smtClean="0"/>
              <a:t>   Тригонометрические функции относятся к виду неалгебраических функций . Для введения понятий </a:t>
            </a:r>
            <a:r>
              <a:rPr lang="en-US" sz="3600" dirty="0" smtClean="0"/>
              <a:t> </a:t>
            </a:r>
            <a:r>
              <a:rPr lang="ru-RU" sz="3600" dirty="0" smtClean="0"/>
              <a:t>этих функций необходима числовая единичная окружность.</a:t>
            </a:r>
            <a:endParaRPr lang="ru-RU" sz="3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5750727" y="3750471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57884" y="3786190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6143636" y="2928934"/>
            <a:ext cx="1857388" cy="1714512"/>
          </a:xfrm>
          <a:prstGeom prst="ellips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215206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286776" y="335756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001024" y="392906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3768" y="47863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62" y="404813"/>
            <a:ext cx="7772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 понятия</a:t>
            </a: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57224" y="1928802"/>
            <a:ext cx="6415110" cy="3155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562" tIns="46038" rIns="182562" bIns="46038"/>
          <a:lstStyle/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ru-RU" sz="3200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ru-RU" sz="3600" i="1" dirty="0">
                <a:latin typeface="Times New Roman" pitchFamily="18" charset="0"/>
                <a:hlinkClick r:id="rId2" action="ppaction://hlinksldjump"/>
              </a:rPr>
              <a:t>тригонометрическая окружность</a:t>
            </a:r>
            <a:r>
              <a:rPr lang="en-US" sz="3600" i="1" dirty="0">
                <a:latin typeface="Times New Roman" pitchFamily="18" charset="0"/>
                <a:hlinkClick r:id="rId2" action="ppaction://hlinksldjump"/>
              </a:rPr>
              <a:t> </a:t>
            </a:r>
            <a:endParaRPr lang="ru-RU" sz="3600" i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ru-RU" sz="3600" i="1" dirty="0">
                <a:latin typeface="Times New Roman" pitchFamily="18" charset="0"/>
                <a:hlinkClick r:id="rId3" action="ppaction://hlinksldjump"/>
              </a:rPr>
              <a:t>градусы и радианы</a:t>
            </a:r>
            <a:endParaRPr lang="ru-RU" sz="3600" i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ru-RU" sz="3600" i="1" dirty="0">
                <a:latin typeface="Times New Roman" pitchFamily="18" charset="0"/>
                <a:hlinkClick r:id="rId4" action="ppaction://hlinksldjump"/>
              </a:rPr>
              <a:t>синус и косинус</a:t>
            </a:r>
            <a:endParaRPr lang="en-US" sz="3600" i="1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ü"/>
            </a:pPr>
            <a:r>
              <a:rPr lang="ru-RU" sz="3600" i="1" dirty="0">
                <a:latin typeface="Times New Roman" pitchFamily="18" charset="0"/>
                <a:hlinkClick r:id="rId5" action="ppaction://hlinksldjump"/>
              </a:rPr>
              <a:t>тангенс и </a:t>
            </a:r>
            <a:r>
              <a:rPr lang="ru-RU" sz="3600" i="1" dirty="0">
                <a:latin typeface="Times New Roman" pitchFamily="18" charset="0"/>
                <a:hlinkClick r:id="rId6" action="ppaction://hlinksldjump"/>
              </a:rPr>
              <a:t>котангенс</a:t>
            </a:r>
            <a:endParaRPr lang="ru-RU" sz="36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48" y="357167"/>
            <a:ext cx="7072362" cy="857256"/>
          </a:xfrm>
          <a:prstGeom prst="rect">
            <a:avLst/>
          </a:prstGeom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Тригонометрическая окружность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71511" y="209550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85761" y="391001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390761" y="394017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7361" y="3924304"/>
            <a:ext cx="381000" cy="365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700205" y="1381124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 dirty="0">
                <a:latin typeface="Times New Roman" pitchFamily="18" charset="0"/>
              </a:rPr>
              <a:t>y</a:t>
            </a:r>
            <a:endParaRPr kumimoji="1" lang="ru-RU" sz="2400" i="1" dirty="0">
              <a:latin typeface="Times New Roman" pitchFamily="18" charset="0"/>
            </a:endParaRPr>
          </a:p>
        </p:txBody>
      </p: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2557449" y="3027366"/>
            <a:ext cx="1585912" cy="896938"/>
            <a:chOff x="1449" y="1920"/>
            <a:chExt cx="999" cy="565"/>
          </a:xfrm>
        </p:grpSpPr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V="1">
              <a:off x="1449" y="1968"/>
              <a:ext cx="999" cy="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Text Box 28"/>
            <p:cNvSpPr txBox="1">
              <a:spLocks noChangeArrowheads="1"/>
            </p:cNvSpPr>
            <p:nvPr/>
          </p:nvSpPr>
          <p:spPr bwMode="auto">
            <a:xfrm>
              <a:off x="1632" y="1920"/>
              <a:ext cx="5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R=1</a:t>
              </a:r>
              <a:endParaRPr kumimoji="1" lang="ru-RU" sz="2000">
                <a:latin typeface="Times New Roman" pitchFamily="18" charset="0"/>
              </a:endParaRPr>
            </a:p>
          </p:txBody>
        </p:sp>
      </p:grp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3000361" y="2646366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</a:t>
            </a: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1552561" y="2570166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II</a:t>
            </a: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1552561" y="4322766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III</a:t>
            </a: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3019411" y="4322766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IV</a:t>
            </a:r>
            <a:endParaRPr kumimoji="1" lang="ru-RU" sz="2400">
              <a:latin typeface="Times New Roman" pitchFamily="18" charset="0"/>
            </a:endParaRPr>
          </a:p>
        </p:txBody>
      </p:sp>
      <p:grpSp>
        <p:nvGrpSpPr>
          <p:cNvPr id="17" name="Group 44"/>
          <p:cNvGrpSpPr>
            <a:grpSpLocks/>
          </p:cNvGrpSpPr>
          <p:nvPr/>
        </p:nvGrpSpPr>
        <p:grpSpPr bwMode="auto">
          <a:xfrm>
            <a:off x="4298936" y="3513141"/>
            <a:ext cx="414338" cy="454025"/>
            <a:chOff x="2546" y="2226"/>
            <a:chExt cx="261" cy="286"/>
          </a:xfrm>
        </p:grpSpPr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2591" y="2226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A</a:t>
              </a:r>
              <a:endParaRPr kumimoji="1" lang="ru-RU" sz="2000">
                <a:latin typeface="Times New Roman" pitchFamily="18" charset="0"/>
              </a:endParaRPr>
            </a:p>
          </p:txBody>
        </p:sp>
        <p:sp>
          <p:nvSpPr>
            <p:cNvPr id="19" name="AutoShape 34"/>
            <p:cNvSpPr>
              <a:spLocks noChangeArrowheads="1"/>
            </p:cNvSpPr>
            <p:nvPr/>
          </p:nvSpPr>
          <p:spPr bwMode="auto">
            <a:xfrm>
              <a:off x="2546" y="2442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" name="Group 45"/>
          <p:cNvGrpSpPr>
            <a:grpSpLocks/>
          </p:cNvGrpSpPr>
          <p:nvPr/>
        </p:nvGrpSpPr>
        <p:grpSpPr bwMode="auto">
          <a:xfrm>
            <a:off x="2238361" y="1701804"/>
            <a:ext cx="368300" cy="446087"/>
            <a:chOff x="1248" y="1085"/>
            <a:chExt cx="232" cy="281"/>
          </a:xfrm>
        </p:grpSpPr>
        <p:sp>
          <p:nvSpPr>
            <p:cNvPr id="21" name="AutoShape 35"/>
            <p:cNvSpPr>
              <a:spLocks noChangeArrowheads="1"/>
            </p:cNvSpPr>
            <p:nvPr/>
          </p:nvSpPr>
          <p:spPr bwMode="auto">
            <a:xfrm>
              <a:off x="1410" y="1296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Text Box 38"/>
            <p:cNvSpPr txBox="1">
              <a:spLocks noChangeArrowheads="1"/>
            </p:cNvSpPr>
            <p:nvPr/>
          </p:nvSpPr>
          <p:spPr bwMode="auto">
            <a:xfrm>
              <a:off x="1248" y="1085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 dirty="0">
                  <a:latin typeface="Times New Roman" pitchFamily="18" charset="0"/>
                </a:rPr>
                <a:t>B</a:t>
              </a:r>
              <a:endParaRPr kumimoji="1" lang="ru-RU" sz="2000" dirty="0">
                <a:latin typeface="Times New Roman" pitchFamily="18" charset="0"/>
              </a:endParaRP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409561" y="3544891"/>
            <a:ext cx="415925" cy="422275"/>
            <a:chOff x="96" y="2246"/>
            <a:chExt cx="262" cy="266"/>
          </a:xfrm>
        </p:grpSpPr>
        <p:sp>
          <p:nvSpPr>
            <p:cNvPr id="24" name="AutoShape 36"/>
            <p:cNvSpPr>
              <a:spLocks noChangeArrowheads="1"/>
            </p:cNvSpPr>
            <p:nvPr/>
          </p:nvSpPr>
          <p:spPr bwMode="auto">
            <a:xfrm>
              <a:off x="288" y="2442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Text Box 39"/>
            <p:cNvSpPr txBox="1">
              <a:spLocks noChangeArrowheads="1"/>
            </p:cNvSpPr>
            <p:nvPr/>
          </p:nvSpPr>
          <p:spPr bwMode="auto">
            <a:xfrm>
              <a:off x="96" y="2246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C</a:t>
              </a:r>
              <a:endParaRPr kumimoji="1" lang="ru-RU" sz="2000">
                <a:latin typeface="Times New Roman" pitchFamily="18" charset="0"/>
              </a:endParaRPr>
            </a:p>
          </p:txBody>
        </p:sp>
      </p:grpSp>
      <p:grpSp>
        <p:nvGrpSpPr>
          <p:cNvPr id="26" name="Group 43"/>
          <p:cNvGrpSpPr>
            <a:grpSpLocks/>
          </p:cNvGrpSpPr>
          <p:nvPr/>
        </p:nvGrpSpPr>
        <p:grpSpPr bwMode="auto">
          <a:xfrm>
            <a:off x="2543161" y="2036766"/>
            <a:ext cx="2092325" cy="1905000"/>
            <a:chOff x="1440" y="1296"/>
            <a:chExt cx="1344" cy="1202"/>
          </a:xfrm>
        </p:grpSpPr>
        <p:sp>
          <p:nvSpPr>
            <p:cNvPr id="27" name="Arc 41"/>
            <p:cNvSpPr>
              <a:spLocks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G0" fmla="+- 0 0 0"/>
                <a:gd name="G1" fmla="+- 19671 0 0"/>
                <a:gd name="G2" fmla="+- 21600 0 0"/>
                <a:gd name="T0" fmla="*/ 8924 w 20474"/>
                <a:gd name="T1" fmla="*/ 0 h 19671"/>
                <a:gd name="T2" fmla="*/ 20474 w 20474"/>
                <a:gd name="T3" fmla="*/ 12787 h 19671"/>
                <a:gd name="T4" fmla="*/ 0 w 20474"/>
                <a:gd name="T5" fmla="*/ 19671 h 19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Text Box 42"/>
            <p:cNvSpPr txBox="1">
              <a:spLocks noChangeArrowheads="1"/>
            </p:cNvSpPr>
            <p:nvPr/>
          </p:nvSpPr>
          <p:spPr bwMode="auto">
            <a:xfrm>
              <a:off x="2544" y="1536"/>
              <a:ext cx="24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ru-RU" b="1"/>
                <a:t>+</a:t>
              </a:r>
            </a:p>
          </p:txBody>
        </p:sp>
      </p:grpSp>
      <p:grpSp>
        <p:nvGrpSpPr>
          <p:cNvPr id="29" name="Group 79"/>
          <p:cNvGrpSpPr>
            <a:grpSpLocks/>
          </p:cNvGrpSpPr>
          <p:nvPr/>
        </p:nvGrpSpPr>
        <p:grpSpPr bwMode="auto">
          <a:xfrm flipV="1">
            <a:off x="2571736" y="3929066"/>
            <a:ext cx="2092325" cy="1905000"/>
            <a:chOff x="1440" y="1296"/>
            <a:chExt cx="1344" cy="1202"/>
          </a:xfrm>
        </p:grpSpPr>
        <p:sp>
          <p:nvSpPr>
            <p:cNvPr id="30" name="Arc 80"/>
            <p:cNvSpPr>
              <a:spLocks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G0" fmla="+- 0 0 0"/>
                <a:gd name="G1" fmla="+- 19671 0 0"/>
                <a:gd name="G2" fmla="+- 21600 0 0"/>
                <a:gd name="T0" fmla="*/ 8924 w 20474"/>
                <a:gd name="T1" fmla="*/ 0 h 19671"/>
                <a:gd name="T2" fmla="*/ 20474 w 20474"/>
                <a:gd name="T3" fmla="*/ 12787 h 19671"/>
                <a:gd name="T4" fmla="*/ 0 w 20474"/>
                <a:gd name="T5" fmla="*/ 19671 h 19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Text Box 81"/>
            <p:cNvSpPr txBox="1">
              <a:spLocks noChangeArrowheads="1"/>
            </p:cNvSpPr>
            <p:nvPr/>
          </p:nvSpPr>
          <p:spPr bwMode="auto">
            <a:xfrm>
              <a:off x="2544" y="1536"/>
              <a:ext cx="240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400" b="1">
                  <a:latin typeface="Times New Roman" pitchFamily="18" charset="0"/>
                </a:rPr>
                <a:t>-</a:t>
              </a:r>
              <a:endParaRPr kumimoji="1" lang="ru-RU" sz="2400" b="1">
                <a:latin typeface="Times New Roman" pitchFamily="18" charset="0"/>
              </a:endParaRPr>
            </a:p>
          </p:txBody>
        </p:sp>
      </p:grpSp>
      <p:sp>
        <p:nvSpPr>
          <p:cNvPr id="32" name="Line 4"/>
          <p:cNvSpPr>
            <a:spLocks noChangeShapeType="1"/>
          </p:cNvSpPr>
          <p:nvPr/>
        </p:nvSpPr>
        <p:spPr bwMode="auto">
          <a:xfrm>
            <a:off x="2557461" y="16668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429388" y="2285992"/>
            <a:ext cx="20002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Тригонометрическая окружность (Единичная </a:t>
            </a:r>
            <a:r>
              <a:rPr lang="ru-RU" b="1" dirty="0"/>
              <a:t>окружность</a:t>
            </a:r>
            <a:r>
              <a:rPr lang="ru-RU" dirty="0"/>
              <a:t> </a:t>
            </a:r>
            <a:r>
              <a:rPr lang="ru-RU" dirty="0" smtClean="0"/>
              <a:t>)— </a:t>
            </a:r>
            <a:r>
              <a:rPr lang="ru-RU" dirty="0"/>
              <a:t>это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окружность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/>
              <a:t>с </a:t>
            </a:r>
            <a:r>
              <a:rPr lang="ru-RU" dirty="0" smtClean="0"/>
              <a:t>радиусом</a:t>
            </a:r>
            <a:r>
              <a:rPr lang="ru-RU" dirty="0"/>
              <a:t> 1 и центром в </a:t>
            </a:r>
            <a:r>
              <a:rPr lang="ru-RU" dirty="0" smtClean="0"/>
              <a:t>начале  координат.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3" grpId="0" autoUpdateAnimBg="0"/>
      <p:bldP spid="14" grpId="0" autoUpdateAnimBg="0"/>
      <p:bldP spid="15" grpId="0" autoUpdateAnimBg="0"/>
      <p:bldP spid="16" grpId="0" autoUpdateAnimBg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62" y="357166"/>
            <a:ext cx="7929562" cy="91122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Градусы и радианы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419350" y="2116138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205288" y="17526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133600" y="3930650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38600" y="3960813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848600" y="3500438"/>
            <a:ext cx="381000" cy="365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698875" y="1314450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grpSp>
        <p:nvGrpSpPr>
          <p:cNvPr id="11" name="Group 28"/>
          <p:cNvGrpSpPr>
            <a:grpSpLocks noChangeAspect="1"/>
          </p:cNvGrpSpPr>
          <p:nvPr/>
        </p:nvGrpSpPr>
        <p:grpSpPr bwMode="auto">
          <a:xfrm>
            <a:off x="5486400" y="1593850"/>
            <a:ext cx="1763713" cy="1606550"/>
            <a:chOff x="1440" y="1296"/>
            <a:chExt cx="1344" cy="1202"/>
          </a:xfrm>
        </p:grpSpPr>
        <p:sp>
          <p:nvSpPr>
            <p:cNvPr id="12" name="Arc 29"/>
            <p:cNvSpPr>
              <a:spLocks noChangeAspect="1"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G0" fmla="+- 0 0 0"/>
                <a:gd name="G1" fmla="+- 19671 0 0"/>
                <a:gd name="G2" fmla="+- 21600 0 0"/>
                <a:gd name="T0" fmla="*/ 8924 w 20474"/>
                <a:gd name="T1" fmla="*/ 0 h 19671"/>
                <a:gd name="T2" fmla="*/ 20474 w 20474"/>
                <a:gd name="T3" fmla="*/ 12787 h 19671"/>
                <a:gd name="T4" fmla="*/ 0 w 20474"/>
                <a:gd name="T5" fmla="*/ 19671 h 19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Text Box 30"/>
            <p:cNvSpPr txBox="1">
              <a:spLocks noChangeAspect="1" noChangeArrowheads="1"/>
            </p:cNvSpPr>
            <p:nvPr/>
          </p:nvSpPr>
          <p:spPr bwMode="auto">
            <a:xfrm>
              <a:off x="2543" y="1535"/>
              <a:ext cx="241" cy="3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400" b="1">
                  <a:latin typeface="Times New Roman" pitchFamily="18" charset="0"/>
                </a:rPr>
                <a:t>+</a:t>
              </a:r>
              <a:endParaRPr kumimoji="1" lang="ru-RU" sz="2400" b="1">
                <a:latin typeface="Times New Roman" pitchFamily="18" charset="0"/>
              </a:endParaRPr>
            </a:p>
          </p:txBody>
        </p:sp>
      </p:grp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4194175" y="3386138"/>
            <a:ext cx="2992438" cy="574675"/>
            <a:chOff x="2642" y="2133"/>
            <a:chExt cx="1885" cy="362"/>
          </a:xfrm>
        </p:grpSpPr>
        <p:sp>
          <p:nvSpPr>
            <p:cNvPr id="15" name="Line 34"/>
            <p:cNvSpPr>
              <a:spLocks noChangeShapeType="1"/>
            </p:cNvSpPr>
            <p:nvPr/>
          </p:nvSpPr>
          <p:spPr bwMode="auto">
            <a:xfrm>
              <a:off x="2642" y="2479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6" name="Object 35"/>
            <p:cNvGraphicFramePr>
              <a:graphicFrameLocks noChangeAspect="1"/>
            </p:cNvGraphicFramePr>
            <p:nvPr/>
          </p:nvGraphicFramePr>
          <p:xfrm>
            <a:off x="3855" y="2133"/>
            <a:ext cx="672" cy="362"/>
          </p:xfrm>
          <a:graphic>
            <a:graphicData uri="http://schemas.openxmlformats.org/presentationml/2006/ole">
              <p:oleObj spid="_x0000_s1026" name="Equation" r:id="rId3" imgW="495000" imgH="266400" progId="">
                <p:embed/>
              </p:oleObj>
            </a:graphicData>
          </a:graphic>
        </p:graphicFrame>
      </p:grpSp>
      <p:grpSp>
        <p:nvGrpSpPr>
          <p:cNvPr id="17" name="Group 53"/>
          <p:cNvGrpSpPr>
            <a:grpSpLocks/>
          </p:cNvGrpSpPr>
          <p:nvPr/>
        </p:nvGrpSpPr>
        <p:grpSpPr bwMode="auto">
          <a:xfrm>
            <a:off x="4079875" y="2506663"/>
            <a:ext cx="3154363" cy="985837"/>
            <a:chOff x="2570" y="1579"/>
            <a:chExt cx="1987" cy="621"/>
          </a:xfrm>
        </p:grpSpPr>
        <p:sp>
          <p:nvSpPr>
            <p:cNvPr id="18" name="Line 36"/>
            <p:cNvSpPr>
              <a:spLocks noChangeShapeType="1"/>
            </p:cNvSpPr>
            <p:nvPr/>
          </p:nvSpPr>
          <p:spPr bwMode="auto">
            <a:xfrm rot="19800000">
              <a:off x="2570" y="220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9" name="Object 44"/>
            <p:cNvGraphicFramePr>
              <a:graphicFrameLocks noChangeAspect="1"/>
            </p:cNvGraphicFramePr>
            <p:nvPr/>
          </p:nvGraphicFramePr>
          <p:xfrm>
            <a:off x="3712" y="1579"/>
            <a:ext cx="845" cy="621"/>
          </p:xfrm>
          <a:graphic>
            <a:graphicData uri="http://schemas.openxmlformats.org/presentationml/2006/ole">
              <p:oleObj spid="_x0000_s1027" name="Equation" r:id="rId4" imgW="622080" imgH="457200" progId="">
                <p:embed/>
              </p:oleObj>
            </a:graphicData>
          </a:graphic>
        </p:graphicFrame>
      </p:grpSp>
      <p:grpSp>
        <p:nvGrpSpPr>
          <p:cNvPr id="20" name="Group 54"/>
          <p:cNvGrpSpPr>
            <a:grpSpLocks/>
          </p:cNvGrpSpPr>
          <p:nvPr/>
        </p:nvGrpSpPr>
        <p:grpSpPr bwMode="auto">
          <a:xfrm>
            <a:off x="3949700" y="2027238"/>
            <a:ext cx="2984500" cy="1274762"/>
            <a:chOff x="2488" y="1277"/>
            <a:chExt cx="1880" cy="803"/>
          </a:xfrm>
        </p:grpSpPr>
        <p:sp>
          <p:nvSpPr>
            <p:cNvPr id="21" name="Line 39"/>
            <p:cNvSpPr>
              <a:spLocks noChangeShapeType="1"/>
            </p:cNvSpPr>
            <p:nvPr/>
          </p:nvSpPr>
          <p:spPr bwMode="auto">
            <a:xfrm rot="18900000">
              <a:off x="2488" y="208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2" name="Object 45"/>
            <p:cNvGraphicFramePr>
              <a:graphicFrameLocks noChangeAspect="1"/>
            </p:cNvGraphicFramePr>
            <p:nvPr/>
          </p:nvGraphicFramePr>
          <p:xfrm>
            <a:off x="3505" y="1277"/>
            <a:ext cx="863" cy="604"/>
          </p:xfrm>
          <a:graphic>
            <a:graphicData uri="http://schemas.openxmlformats.org/presentationml/2006/ole">
              <p:oleObj spid="_x0000_s1028" name="Equation" r:id="rId5" imgW="634680" imgH="444240" progId="">
                <p:embed/>
              </p:oleObj>
            </a:graphicData>
          </a:graphic>
        </p:graphicFrame>
      </p:grpSp>
      <p:grpSp>
        <p:nvGrpSpPr>
          <p:cNvPr id="23" name="Group 55"/>
          <p:cNvGrpSpPr>
            <a:grpSpLocks/>
          </p:cNvGrpSpPr>
          <p:nvPr/>
        </p:nvGrpSpPr>
        <p:grpSpPr bwMode="auto">
          <a:xfrm>
            <a:off x="4660900" y="1681163"/>
            <a:ext cx="1916113" cy="2379662"/>
            <a:chOff x="2936" y="1059"/>
            <a:chExt cx="1207" cy="1499"/>
          </a:xfrm>
        </p:grpSpPr>
        <p:sp>
          <p:nvSpPr>
            <p:cNvPr id="24" name="Line 37"/>
            <p:cNvSpPr>
              <a:spLocks noChangeShapeType="1"/>
            </p:cNvSpPr>
            <p:nvPr/>
          </p:nvSpPr>
          <p:spPr bwMode="auto">
            <a:xfrm rot="18000000">
              <a:off x="2365" y="1987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5" name="Object 46"/>
            <p:cNvGraphicFramePr>
              <a:graphicFrameLocks noChangeAspect="1"/>
            </p:cNvGraphicFramePr>
            <p:nvPr/>
          </p:nvGraphicFramePr>
          <p:xfrm>
            <a:off x="3280" y="1059"/>
            <a:ext cx="863" cy="621"/>
          </p:xfrm>
          <a:graphic>
            <a:graphicData uri="http://schemas.openxmlformats.org/presentationml/2006/ole">
              <p:oleObj spid="_x0000_s1029" name="Equation" r:id="rId6" imgW="634680" imgH="457200" progId="">
                <p:embed/>
              </p:oleObj>
            </a:graphicData>
          </a:graphic>
        </p:graphicFrame>
      </p:grpSp>
      <p:grpSp>
        <p:nvGrpSpPr>
          <p:cNvPr id="26" name="Group 56"/>
          <p:cNvGrpSpPr>
            <a:grpSpLocks/>
          </p:cNvGrpSpPr>
          <p:nvPr/>
        </p:nvGrpSpPr>
        <p:grpSpPr bwMode="auto">
          <a:xfrm>
            <a:off x="4216400" y="1411288"/>
            <a:ext cx="1411288" cy="2535237"/>
            <a:chOff x="2656" y="889"/>
            <a:chExt cx="889" cy="1597"/>
          </a:xfrm>
        </p:grpSpPr>
        <p:sp>
          <p:nvSpPr>
            <p:cNvPr id="27" name="Line 38"/>
            <p:cNvSpPr>
              <a:spLocks noChangeShapeType="1"/>
            </p:cNvSpPr>
            <p:nvPr/>
          </p:nvSpPr>
          <p:spPr bwMode="auto">
            <a:xfrm rot="16200000">
              <a:off x="2085" y="1915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8" name="Object 47"/>
            <p:cNvGraphicFramePr>
              <a:graphicFrameLocks noChangeAspect="1"/>
            </p:cNvGraphicFramePr>
            <p:nvPr/>
          </p:nvGraphicFramePr>
          <p:xfrm>
            <a:off x="2700" y="889"/>
            <a:ext cx="845" cy="604"/>
          </p:xfrm>
          <a:graphic>
            <a:graphicData uri="http://schemas.openxmlformats.org/presentationml/2006/ole">
              <p:oleObj spid="_x0000_s1030" name="Equation" r:id="rId7" imgW="622080" imgH="444240" progId="">
                <p:embed/>
              </p:oleObj>
            </a:graphicData>
          </a:graphic>
        </p:graphicFrame>
      </p:grpSp>
      <p:grpSp>
        <p:nvGrpSpPr>
          <p:cNvPr id="29" name="Group 57"/>
          <p:cNvGrpSpPr>
            <a:grpSpLocks/>
          </p:cNvGrpSpPr>
          <p:nvPr/>
        </p:nvGrpSpPr>
        <p:grpSpPr bwMode="auto">
          <a:xfrm>
            <a:off x="1427163" y="1600200"/>
            <a:ext cx="2332037" cy="2463800"/>
            <a:chOff x="899" y="1008"/>
            <a:chExt cx="1469" cy="1552"/>
          </a:xfrm>
        </p:grpSpPr>
        <p:sp>
          <p:nvSpPr>
            <p:cNvPr id="30" name="Line 40"/>
            <p:cNvSpPr>
              <a:spLocks noChangeShapeType="1"/>
            </p:cNvSpPr>
            <p:nvPr/>
          </p:nvSpPr>
          <p:spPr bwMode="auto">
            <a:xfrm rot="14400000">
              <a:off x="1797" y="1989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1" name="Object 48"/>
            <p:cNvGraphicFramePr>
              <a:graphicFrameLocks noChangeAspect="1"/>
            </p:cNvGraphicFramePr>
            <p:nvPr/>
          </p:nvGraphicFramePr>
          <p:xfrm>
            <a:off x="899" y="1008"/>
            <a:ext cx="1069" cy="622"/>
          </p:xfrm>
          <a:graphic>
            <a:graphicData uri="http://schemas.openxmlformats.org/presentationml/2006/ole">
              <p:oleObj spid="_x0000_s1031" name="Equation" r:id="rId8" imgW="787320" imgH="457200" progId="">
                <p:embed/>
              </p:oleObj>
            </a:graphicData>
          </a:graphic>
        </p:graphicFrame>
      </p:grpSp>
      <p:grpSp>
        <p:nvGrpSpPr>
          <p:cNvPr id="32" name="Group 58"/>
          <p:cNvGrpSpPr>
            <a:grpSpLocks/>
          </p:cNvGrpSpPr>
          <p:nvPr/>
        </p:nvGrpSpPr>
        <p:grpSpPr bwMode="auto">
          <a:xfrm>
            <a:off x="1219200" y="1981200"/>
            <a:ext cx="2349500" cy="2227263"/>
            <a:chOff x="768" y="1248"/>
            <a:chExt cx="1480" cy="1403"/>
          </a:xfrm>
        </p:grpSpPr>
        <p:sp>
          <p:nvSpPr>
            <p:cNvPr id="33" name="Line 41"/>
            <p:cNvSpPr>
              <a:spLocks noChangeShapeType="1"/>
            </p:cNvSpPr>
            <p:nvPr/>
          </p:nvSpPr>
          <p:spPr bwMode="auto">
            <a:xfrm rot="13500000">
              <a:off x="1677" y="208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4" name="Object 49"/>
            <p:cNvGraphicFramePr>
              <a:graphicFrameLocks noChangeAspect="1"/>
            </p:cNvGraphicFramePr>
            <p:nvPr/>
          </p:nvGraphicFramePr>
          <p:xfrm>
            <a:off x="768" y="1248"/>
            <a:ext cx="1052" cy="604"/>
          </p:xfrm>
          <a:graphic>
            <a:graphicData uri="http://schemas.openxmlformats.org/presentationml/2006/ole">
              <p:oleObj spid="_x0000_s1032" name="Equation" r:id="rId9" imgW="774360" imgH="444240" progId="">
                <p:embed/>
              </p:oleObj>
            </a:graphicData>
          </a:graphic>
        </p:graphicFrame>
      </p:grpSp>
      <p:grpSp>
        <p:nvGrpSpPr>
          <p:cNvPr id="35" name="Group 59"/>
          <p:cNvGrpSpPr>
            <a:grpSpLocks/>
          </p:cNvGrpSpPr>
          <p:nvPr/>
        </p:nvGrpSpPr>
        <p:grpSpPr bwMode="auto">
          <a:xfrm>
            <a:off x="741363" y="2441575"/>
            <a:ext cx="3586162" cy="1050925"/>
            <a:chOff x="467" y="1538"/>
            <a:chExt cx="2259" cy="662"/>
          </a:xfrm>
        </p:grpSpPr>
        <p:sp>
          <p:nvSpPr>
            <p:cNvPr id="36" name="Line 42"/>
            <p:cNvSpPr>
              <a:spLocks noChangeShapeType="1"/>
            </p:cNvSpPr>
            <p:nvPr/>
          </p:nvSpPr>
          <p:spPr bwMode="auto">
            <a:xfrm rot="12600000">
              <a:off x="1584" y="220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7" name="Object 50"/>
            <p:cNvGraphicFramePr>
              <a:graphicFrameLocks noChangeAspect="1"/>
            </p:cNvGraphicFramePr>
            <p:nvPr/>
          </p:nvGraphicFramePr>
          <p:xfrm>
            <a:off x="467" y="1538"/>
            <a:ext cx="1069" cy="622"/>
          </p:xfrm>
          <a:graphic>
            <a:graphicData uri="http://schemas.openxmlformats.org/presentationml/2006/ole">
              <p:oleObj spid="_x0000_s1033" name="Equation" r:id="rId10" imgW="787320" imgH="457200" progId="">
                <p:embed/>
              </p:oleObj>
            </a:graphicData>
          </a:graphic>
        </p:graphicFrame>
      </p:grpSp>
      <p:grpSp>
        <p:nvGrpSpPr>
          <p:cNvPr id="38" name="Group 60"/>
          <p:cNvGrpSpPr>
            <a:grpSpLocks/>
          </p:cNvGrpSpPr>
          <p:nvPr/>
        </p:nvGrpSpPr>
        <p:grpSpPr bwMode="auto">
          <a:xfrm>
            <a:off x="835025" y="3386138"/>
            <a:ext cx="3378200" cy="576262"/>
            <a:chOff x="526" y="2133"/>
            <a:chExt cx="2128" cy="363"/>
          </a:xfrm>
        </p:grpSpPr>
        <p:sp>
          <p:nvSpPr>
            <p:cNvPr id="39" name="Line 43"/>
            <p:cNvSpPr>
              <a:spLocks noChangeShapeType="1"/>
            </p:cNvSpPr>
            <p:nvPr/>
          </p:nvSpPr>
          <p:spPr bwMode="auto">
            <a:xfrm rot="10800000">
              <a:off x="1512" y="2488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0" name="Object 51"/>
            <p:cNvGraphicFramePr>
              <a:graphicFrameLocks noChangeAspect="1"/>
            </p:cNvGraphicFramePr>
            <p:nvPr/>
          </p:nvGraphicFramePr>
          <p:xfrm>
            <a:off x="526" y="2133"/>
            <a:ext cx="914" cy="363"/>
          </p:xfrm>
          <a:graphic>
            <a:graphicData uri="http://schemas.openxmlformats.org/presentationml/2006/ole">
              <p:oleObj spid="_x0000_s1034" name="Equation" r:id="rId11" imgW="672840" imgH="266400" progId="">
                <p:embed/>
              </p:oleObj>
            </a:graphicData>
          </a:graphic>
        </p:graphicFrame>
      </p:grpSp>
      <p:grpSp>
        <p:nvGrpSpPr>
          <p:cNvPr id="41" name="Group 82"/>
          <p:cNvGrpSpPr>
            <a:grpSpLocks/>
          </p:cNvGrpSpPr>
          <p:nvPr/>
        </p:nvGrpSpPr>
        <p:grpSpPr bwMode="auto">
          <a:xfrm>
            <a:off x="763588" y="4310063"/>
            <a:ext cx="3563937" cy="985837"/>
            <a:chOff x="481" y="2715"/>
            <a:chExt cx="2245" cy="621"/>
          </a:xfrm>
        </p:grpSpPr>
        <p:graphicFrame>
          <p:nvGraphicFramePr>
            <p:cNvPr id="42" name="Object 63"/>
            <p:cNvGraphicFramePr>
              <a:graphicFrameLocks noChangeAspect="1"/>
            </p:cNvGraphicFramePr>
            <p:nvPr/>
          </p:nvGraphicFramePr>
          <p:xfrm>
            <a:off x="481" y="2715"/>
            <a:ext cx="1103" cy="621"/>
          </p:xfrm>
          <a:graphic>
            <a:graphicData uri="http://schemas.openxmlformats.org/presentationml/2006/ole">
              <p:oleObj spid="_x0000_s1035" name="Equation" r:id="rId12" imgW="812520" imgH="457200" progId="">
                <p:embed/>
              </p:oleObj>
            </a:graphicData>
          </a:graphic>
        </p:graphicFrame>
        <p:sp>
          <p:nvSpPr>
            <p:cNvPr id="43" name="Line 65"/>
            <p:cNvSpPr>
              <a:spLocks noChangeShapeType="1"/>
            </p:cNvSpPr>
            <p:nvPr/>
          </p:nvSpPr>
          <p:spPr bwMode="auto">
            <a:xfrm rot="9000000">
              <a:off x="1584" y="2773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4" name="Group 83"/>
          <p:cNvGrpSpPr>
            <a:grpSpLocks/>
          </p:cNvGrpSpPr>
          <p:nvPr/>
        </p:nvGrpSpPr>
        <p:grpSpPr bwMode="auto">
          <a:xfrm>
            <a:off x="1066800" y="4589463"/>
            <a:ext cx="3408363" cy="1322387"/>
            <a:chOff x="672" y="2891"/>
            <a:chExt cx="2147" cy="833"/>
          </a:xfrm>
        </p:grpSpPr>
        <p:sp>
          <p:nvSpPr>
            <p:cNvPr id="45" name="Line 68"/>
            <p:cNvSpPr>
              <a:spLocks noChangeShapeType="1"/>
            </p:cNvSpPr>
            <p:nvPr/>
          </p:nvSpPr>
          <p:spPr bwMode="auto">
            <a:xfrm rot="8100000">
              <a:off x="1677" y="289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6" name="Object 75"/>
            <p:cNvGraphicFramePr>
              <a:graphicFrameLocks noChangeAspect="1"/>
            </p:cNvGraphicFramePr>
            <p:nvPr/>
          </p:nvGraphicFramePr>
          <p:xfrm>
            <a:off x="672" y="3120"/>
            <a:ext cx="1085" cy="604"/>
          </p:xfrm>
          <a:graphic>
            <a:graphicData uri="http://schemas.openxmlformats.org/presentationml/2006/ole">
              <p:oleObj spid="_x0000_s1036" name="Equation" r:id="rId13" imgW="799920" imgH="444240" progId="">
                <p:embed/>
              </p:oleObj>
            </a:graphicData>
          </a:graphic>
        </p:graphicFrame>
      </p:grpSp>
      <p:grpSp>
        <p:nvGrpSpPr>
          <p:cNvPr id="47" name="Group 84"/>
          <p:cNvGrpSpPr>
            <a:grpSpLocks/>
          </p:cNvGrpSpPr>
          <p:nvPr/>
        </p:nvGrpSpPr>
        <p:grpSpPr bwMode="auto">
          <a:xfrm>
            <a:off x="1638300" y="3810000"/>
            <a:ext cx="2120900" cy="2798763"/>
            <a:chOff x="1032" y="2400"/>
            <a:chExt cx="1336" cy="1763"/>
          </a:xfrm>
        </p:grpSpPr>
        <p:sp>
          <p:nvSpPr>
            <p:cNvPr id="48" name="Line 70"/>
            <p:cNvSpPr>
              <a:spLocks noChangeShapeType="1"/>
            </p:cNvSpPr>
            <p:nvPr/>
          </p:nvSpPr>
          <p:spPr bwMode="auto">
            <a:xfrm rot="7200000">
              <a:off x="1797" y="297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9" name="Object 76"/>
            <p:cNvGraphicFramePr>
              <a:graphicFrameLocks noChangeAspect="1"/>
            </p:cNvGraphicFramePr>
            <p:nvPr/>
          </p:nvGraphicFramePr>
          <p:xfrm>
            <a:off x="1032" y="3542"/>
            <a:ext cx="1103" cy="621"/>
          </p:xfrm>
          <a:graphic>
            <a:graphicData uri="http://schemas.openxmlformats.org/presentationml/2006/ole">
              <p:oleObj spid="_x0000_s1037" name="Equation" r:id="rId14" imgW="812520" imgH="457200" progId="">
                <p:embed/>
              </p:oleObj>
            </a:graphicData>
          </a:graphic>
        </p:graphicFrame>
      </p:grpSp>
      <p:grpSp>
        <p:nvGrpSpPr>
          <p:cNvPr id="50" name="Group 85"/>
          <p:cNvGrpSpPr>
            <a:grpSpLocks/>
          </p:cNvGrpSpPr>
          <p:nvPr/>
        </p:nvGrpSpPr>
        <p:grpSpPr bwMode="auto">
          <a:xfrm>
            <a:off x="3424238" y="3937000"/>
            <a:ext cx="1722437" cy="2736850"/>
            <a:chOff x="2157" y="2480"/>
            <a:chExt cx="1085" cy="1724"/>
          </a:xfrm>
        </p:grpSpPr>
        <p:sp>
          <p:nvSpPr>
            <p:cNvPr id="51" name="Line 71"/>
            <p:cNvSpPr>
              <a:spLocks noChangeShapeType="1"/>
            </p:cNvSpPr>
            <p:nvPr/>
          </p:nvSpPr>
          <p:spPr bwMode="auto">
            <a:xfrm rot="5400000">
              <a:off x="2077" y="305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2" name="Object 77"/>
            <p:cNvGraphicFramePr>
              <a:graphicFrameLocks noChangeAspect="1"/>
            </p:cNvGraphicFramePr>
            <p:nvPr/>
          </p:nvGraphicFramePr>
          <p:xfrm>
            <a:off x="2157" y="3600"/>
            <a:ext cx="1085" cy="604"/>
          </p:xfrm>
          <a:graphic>
            <a:graphicData uri="http://schemas.openxmlformats.org/presentationml/2006/ole">
              <p:oleObj spid="_x0000_s1038" name="Equation" r:id="rId15" imgW="799920" imgH="444240" progId="">
                <p:embed/>
              </p:oleObj>
            </a:graphicData>
          </a:graphic>
        </p:graphicFrame>
      </p:grpSp>
      <p:grpSp>
        <p:nvGrpSpPr>
          <p:cNvPr id="53" name="Group 86"/>
          <p:cNvGrpSpPr>
            <a:grpSpLocks/>
          </p:cNvGrpSpPr>
          <p:nvPr/>
        </p:nvGrpSpPr>
        <p:grpSpPr bwMode="auto">
          <a:xfrm>
            <a:off x="4660900" y="3810000"/>
            <a:ext cx="2197100" cy="2514600"/>
            <a:chOff x="2936" y="2400"/>
            <a:chExt cx="1384" cy="1584"/>
          </a:xfrm>
        </p:grpSpPr>
        <p:sp>
          <p:nvSpPr>
            <p:cNvPr id="54" name="Line 72"/>
            <p:cNvSpPr>
              <a:spLocks noChangeShapeType="1"/>
            </p:cNvSpPr>
            <p:nvPr/>
          </p:nvSpPr>
          <p:spPr bwMode="auto">
            <a:xfrm rot="3600000">
              <a:off x="2365" y="297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5" name="Object 78"/>
            <p:cNvGraphicFramePr>
              <a:graphicFrameLocks noChangeAspect="1"/>
            </p:cNvGraphicFramePr>
            <p:nvPr/>
          </p:nvGraphicFramePr>
          <p:xfrm>
            <a:off x="3235" y="3363"/>
            <a:ext cx="1085" cy="621"/>
          </p:xfrm>
          <a:graphic>
            <a:graphicData uri="http://schemas.openxmlformats.org/presentationml/2006/ole">
              <p:oleObj spid="_x0000_s1039" name="Equation" r:id="rId16" imgW="799920" imgH="457200" progId="">
                <p:embed/>
              </p:oleObj>
            </a:graphicData>
          </a:graphic>
        </p:graphicFrame>
      </p:grpSp>
      <p:grpSp>
        <p:nvGrpSpPr>
          <p:cNvPr id="56" name="Group 87"/>
          <p:cNvGrpSpPr>
            <a:grpSpLocks/>
          </p:cNvGrpSpPr>
          <p:nvPr/>
        </p:nvGrpSpPr>
        <p:grpSpPr bwMode="auto">
          <a:xfrm>
            <a:off x="4851400" y="3683000"/>
            <a:ext cx="2509838" cy="2184400"/>
            <a:chOff x="3056" y="2320"/>
            <a:chExt cx="1581" cy="1376"/>
          </a:xfrm>
        </p:grpSpPr>
        <p:sp>
          <p:nvSpPr>
            <p:cNvPr id="57" name="Line 73"/>
            <p:cNvSpPr>
              <a:spLocks noChangeShapeType="1"/>
            </p:cNvSpPr>
            <p:nvPr/>
          </p:nvSpPr>
          <p:spPr bwMode="auto">
            <a:xfrm rot="2700000">
              <a:off x="2485" y="289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8" name="Object 79"/>
            <p:cNvGraphicFramePr>
              <a:graphicFrameLocks noChangeAspect="1"/>
            </p:cNvGraphicFramePr>
            <p:nvPr/>
          </p:nvGraphicFramePr>
          <p:xfrm>
            <a:off x="3552" y="3092"/>
            <a:ext cx="1085" cy="604"/>
          </p:xfrm>
          <a:graphic>
            <a:graphicData uri="http://schemas.openxmlformats.org/presentationml/2006/ole">
              <p:oleObj spid="_x0000_s1040" name="Equation" r:id="rId17" imgW="799920" imgH="444240" progId="">
                <p:embed/>
              </p:oleObj>
            </a:graphicData>
          </a:graphic>
        </p:graphicFrame>
      </p:grpSp>
      <p:grpSp>
        <p:nvGrpSpPr>
          <p:cNvPr id="59" name="Group 88"/>
          <p:cNvGrpSpPr>
            <a:grpSpLocks/>
          </p:cNvGrpSpPr>
          <p:nvPr/>
        </p:nvGrpSpPr>
        <p:grpSpPr bwMode="auto">
          <a:xfrm>
            <a:off x="4106863" y="4389438"/>
            <a:ext cx="3741737" cy="1020762"/>
            <a:chOff x="2587" y="2765"/>
            <a:chExt cx="2357" cy="643"/>
          </a:xfrm>
        </p:grpSpPr>
        <p:sp>
          <p:nvSpPr>
            <p:cNvPr id="60" name="Line 74"/>
            <p:cNvSpPr>
              <a:spLocks noChangeShapeType="1"/>
            </p:cNvSpPr>
            <p:nvPr/>
          </p:nvSpPr>
          <p:spPr bwMode="auto">
            <a:xfrm rot="1800000">
              <a:off x="2587" y="2765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61" name="Object 80"/>
            <p:cNvGraphicFramePr>
              <a:graphicFrameLocks noChangeAspect="1"/>
            </p:cNvGraphicFramePr>
            <p:nvPr/>
          </p:nvGraphicFramePr>
          <p:xfrm>
            <a:off x="3772" y="2787"/>
            <a:ext cx="1172" cy="621"/>
          </p:xfrm>
          <a:graphic>
            <a:graphicData uri="http://schemas.openxmlformats.org/presentationml/2006/ole">
              <p:oleObj spid="_x0000_s1041" name="Equation" r:id="rId18" imgW="863280" imgH="457200" progId="">
                <p:embed/>
              </p:oleObj>
            </a:graphicData>
          </a:graphic>
        </p:graphicFrame>
      </p:grpSp>
      <p:graphicFrame>
        <p:nvGraphicFramePr>
          <p:cNvPr id="62" name="Object 81"/>
          <p:cNvGraphicFramePr>
            <a:graphicFrameLocks noChangeAspect="1"/>
          </p:cNvGraphicFramePr>
          <p:nvPr/>
        </p:nvGraphicFramePr>
        <p:xfrm>
          <a:off x="6027738" y="3921125"/>
          <a:ext cx="1668462" cy="574675"/>
        </p:xfrm>
        <a:graphic>
          <a:graphicData uri="http://schemas.openxmlformats.org/presentationml/2006/ole">
            <p:oleObj spid="_x0000_s1042" name="Equation" r:id="rId19" imgW="774360" imgH="266400" progId="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4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6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9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1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4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6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9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428736"/>
            <a:ext cx="4929190" cy="2286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Градус</a:t>
            </a:r>
            <a:r>
              <a:rPr lang="ru-RU" sz="2400" dirty="0" smtClean="0"/>
              <a:t> – величина центрального угла, стягиваемого дугой, равной 1/360 длины окружности.</a:t>
            </a:r>
          </a:p>
          <a:p>
            <a:r>
              <a:rPr lang="ru-RU" sz="2400" i="1" dirty="0" smtClean="0"/>
              <a:t>Минутой</a:t>
            </a:r>
            <a:r>
              <a:rPr lang="ru-RU" sz="2400" dirty="0" smtClean="0"/>
              <a:t> называют 1/60 градуса.</a:t>
            </a:r>
          </a:p>
          <a:p>
            <a:r>
              <a:rPr lang="ru-RU" sz="2400" i="1" dirty="0" smtClean="0"/>
              <a:t>Секундой</a:t>
            </a:r>
            <a:r>
              <a:rPr lang="ru-RU" sz="2400" dirty="0" smtClean="0"/>
              <a:t> называют 1/60 минуты.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00760" y="2928934"/>
            <a:ext cx="35004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baseline="30000" dirty="0" smtClean="0">
                <a:solidFill>
                  <a:srgbClr val="FF0000"/>
                </a:solidFill>
              </a:rPr>
              <a:t>0</a:t>
            </a:r>
            <a:r>
              <a:rPr lang="ru-RU" sz="2800" dirty="0" smtClean="0">
                <a:solidFill>
                  <a:srgbClr val="FF0000"/>
                </a:solidFill>
              </a:rPr>
              <a:t>=па/180</a:t>
            </a:r>
            <a:r>
              <a:rPr lang="ru-RU" sz="2800" baseline="30000" dirty="0" smtClean="0">
                <a:solidFill>
                  <a:srgbClr val="FF0000"/>
                </a:solidFill>
              </a:rPr>
              <a:t>0</a:t>
            </a:r>
            <a:r>
              <a:rPr lang="ru-RU" sz="2800" dirty="0" smtClean="0">
                <a:solidFill>
                  <a:srgbClr val="FF0000"/>
                </a:solidFill>
              </a:rPr>
              <a:t> рад.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1</a:t>
            </a:r>
            <a:r>
              <a:rPr lang="ru-RU" sz="2800" baseline="30000" dirty="0" smtClean="0">
                <a:solidFill>
                  <a:srgbClr val="FF0000"/>
                </a:solidFill>
              </a:rPr>
              <a:t>0</a:t>
            </a:r>
            <a:r>
              <a:rPr lang="ru-RU" sz="2800" dirty="0" smtClean="0">
                <a:solidFill>
                  <a:srgbClr val="FF0000"/>
                </a:solidFill>
              </a:rPr>
              <a:t>=п/180</a:t>
            </a:r>
            <a:r>
              <a:rPr lang="ru-RU" sz="2800" baseline="30000" dirty="0" smtClean="0">
                <a:solidFill>
                  <a:srgbClr val="FF0000"/>
                </a:solidFill>
              </a:rPr>
              <a:t>0</a:t>
            </a:r>
            <a:r>
              <a:rPr lang="ru-RU" sz="2800" dirty="0" smtClean="0">
                <a:solidFill>
                  <a:srgbClr val="FF0000"/>
                </a:solidFill>
              </a:rPr>
              <a:t> рад.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1 рад=180</a:t>
            </a:r>
            <a:r>
              <a:rPr lang="ru-RU" sz="2800" baseline="30000" dirty="0" smtClean="0">
                <a:solidFill>
                  <a:srgbClr val="FF0000"/>
                </a:solidFill>
              </a:rPr>
              <a:t>0</a:t>
            </a:r>
            <a:r>
              <a:rPr lang="ru-RU" sz="2800" dirty="0" smtClean="0">
                <a:solidFill>
                  <a:srgbClr val="FF0000"/>
                </a:solidFill>
              </a:rPr>
              <a:t> /</a:t>
            </a:r>
            <a:r>
              <a:rPr lang="ru-RU" sz="2800" dirty="0" err="1" smtClean="0">
                <a:solidFill>
                  <a:srgbClr val="FF0000"/>
                </a:solidFill>
              </a:rPr>
              <a:t>п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000504"/>
            <a:ext cx="4214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Радиан </a:t>
            </a:r>
            <a:r>
              <a:rPr lang="ru-RU" sz="2400" dirty="0" smtClean="0"/>
              <a:t>– величина центрального угла, стягиваемого дугой, равный радиусу данной окружности.</a:t>
            </a:r>
            <a:endParaRPr lang="ru-RU" sz="24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14546" y="428604"/>
            <a:ext cx="5357850" cy="91122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Косинус и синус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28596" y="2357430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214534" y="1993892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42846" y="4171942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047846" y="4202105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24446" y="4186230"/>
            <a:ext cx="381000" cy="365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295496" y="1555742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1" name="Line 34"/>
          <p:cNvSpPr>
            <a:spLocks noChangeShapeType="1"/>
          </p:cNvSpPr>
          <p:nvPr/>
        </p:nvSpPr>
        <p:spPr bwMode="auto">
          <a:xfrm>
            <a:off x="3533746" y="2908292"/>
            <a:ext cx="0" cy="1290638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 flipH="1">
            <a:off x="2214534" y="2920992"/>
            <a:ext cx="1319212" cy="0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auto">
          <a:xfrm>
            <a:off x="3470246" y="4130667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37"/>
          <p:cNvSpPr>
            <a:spLocks noChangeArrowheads="1"/>
          </p:cNvSpPr>
          <p:nvPr/>
        </p:nvSpPr>
        <p:spPr bwMode="auto">
          <a:xfrm>
            <a:off x="2158971" y="2865430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3403571" y="4294180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cost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16" name="Text Box 39"/>
          <p:cNvSpPr txBox="1">
            <a:spLocks noChangeArrowheads="1"/>
          </p:cNvSpPr>
          <p:nvPr/>
        </p:nvSpPr>
        <p:spPr bwMode="auto">
          <a:xfrm>
            <a:off x="1666846" y="2755892"/>
            <a:ext cx="3810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sint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3482946" y="2876542"/>
            <a:ext cx="111125" cy="111125"/>
          </a:xfrm>
          <a:prstGeom prst="flowChartConnector">
            <a:avLst/>
          </a:prstGeom>
          <a:solidFill>
            <a:srgbClr val="99CC00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40"/>
          <p:cNvSpPr txBox="1">
            <a:spLocks noChangeArrowheads="1"/>
          </p:cNvSpPr>
          <p:nvPr/>
        </p:nvSpPr>
        <p:spPr bwMode="auto">
          <a:xfrm>
            <a:off x="3495646" y="2603492"/>
            <a:ext cx="47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t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57818" y="1500174"/>
            <a:ext cx="27146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Синусом угла </a:t>
            </a:r>
            <a:r>
              <a:rPr lang="en-US" i="1" dirty="0" smtClean="0">
                <a:latin typeface="Times New Roman" pitchFamily="18" charset="0"/>
              </a:rPr>
              <a:t>a </a:t>
            </a:r>
            <a:r>
              <a:rPr lang="ru-RU" dirty="0" smtClean="0"/>
              <a:t>называется отношение ординаты точки, лежащей на окружности, к радиусу этой окружности .</a:t>
            </a:r>
          </a:p>
          <a:p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357818" y="5000636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Косинусом угла </a:t>
            </a:r>
            <a:r>
              <a:rPr lang="en-US" i="1" dirty="0" smtClean="0">
                <a:latin typeface="Times New Roman" pitchFamily="18" charset="0"/>
              </a:rPr>
              <a:t>a</a:t>
            </a:r>
            <a:r>
              <a:rPr lang="ru-RU" i="1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называется отношение абсциссы точки, лежащей на окружности, к радиусу этой окружности.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7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  <p:bldP spid="14" grpId="0" animBg="1"/>
      <p:bldP spid="15" grpId="0" autoUpdateAnimBg="0"/>
      <p:bldP spid="16" grpId="0" autoUpdateAnimBg="0"/>
      <p:bldP spid="17" grpId="0" animBg="1"/>
      <p:bldP spid="18" grpId="0" autoUpdateAnimBg="0"/>
      <p:bldP spid="19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471</Words>
  <Application>Microsoft Office PowerPoint</Application>
  <PresentationFormat>Экран (4:3)</PresentationFormat>
  <Paragraphs>177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Поток</vt:lpstr>
      <vt:lpstr>Equation</vt:lpstr>
      <vt:lpstr>Тригонометрия </vt:lpstr>
      <vt:lpstr>Слайд 2</vt:lpstr>
      <vt:lpstr>Этапы развития тригонометрии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Тригонометрия </dc:title>
  <dc:creator>LARISA</dc:creator>
  <cp:lastModifiedBy>CHrn</cp:lastModifiedBy>
  <cp:revision>11</cp:revision>
  <dcterms:created xsi:type="dcterms:W3CDTF">2011-10-16T17:56:35Z</dcterms:created>
  <dcterms:modified xsi:type="dcterms:W3CDTF">2011-10-24T14:07:22Z</dcterms:modified>
</cp:coreProperties>
</file>