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571480"/>
            <a:ext cx="4928754" cy="2000264"/>
          </a:xfrm>
        </p:spPr>
        <p:txBody>
          <a:bodyPr/>
          <a:lstStyle/>
          <a:p>
            <a:r>
              <a:rPr lang="ru-RU" dirty="0" smtClean="0"/>
              <a:t>Квадратные           уравнения </a:t>
            </a:r>
            <a:r>
              <a:rPr smtClean="0"/>
              <a:t>2</a:t>
            </a:r>
            <a:r>
              <a:rPr lang="ru-RU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000372"/>
            <a:ext cx="7000924" cy="271464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Решение рациональных уравнений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Еще одна формула корней квадратного уравнения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Теорема Виета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u="sng" dirty="0" smtClean="0"/>
              <a:t>Теорема Виета.</a:t>
            </a:r>
            <a:r>
              <a:rPr lang="ru-RU" sz="3200" dirty="0" smtClean="0"/>
              <a:t> Пусть х</a:t>
            </a:r>
            <a:r>
              <a:rPr lang="ru-RU" sz="1600" dirty="0" smtClean="0"/>
              <a:t>1</a:t>
            </a:r>
            <a:r>
              <a:rPr lang="ru-RU" sz="3200" dirty="0" smtClean="0"/>
              <a:t>, х</a:t>
            </a:r>
            <a:r>
              <a:rPr lang="ru-RU" sz="1600" dirty="0" smtClean="0"/>
              <a:t>2</a:t>
            </a:r>
            <a:r>
              <a:rPr lang="en-US" sz="1600" dirty="0" smtClean="0"/>
              <a:t> </a:t>
            </a:r>
            <a:r>
              <a:rPr lang="ru-RU" sz="3200" dirty="0" smtClean="0"/>
              <a:t>- это корни квадратного уравнения ах² + </a:t>
            </a:r>
            <a:r>
              <a:rPr lang="en-US" sz="3200" dirty="0" err="1" smtClean="0"/>
              <a:t>bx</a:t>
            </a:r>
            <a:r>
              <a:rPr lang="en-US" sz="3200" dirty="0" smtClean="0"/>
              <a:t> + c = 0</a:t>
            </a:r>
            <a:r>
              <a:rPr lang="ru-RU" sz="3200" dirty="0" smtClean="0"/>
              <a:t>. Тогда сумма корней равна -</a:t>
            </a:r>
            <a:r>
              <a:rPr lang="en-US" sz="3200" dirty="0" smtClean="0"/>
              <a:t> b</a:t>
            </a:r>
            <a:r>
              <a:rPr lang="ru-RU" sz="3200" dirty="0" smtClean="0"/>
              <a:t>/а, а произведение корней равно</a:t>
            </a:r>
            <a:r>
              <a:rPr lang="en-US" sz="3200" dirty="0" smtClean="0"/>
              <a:t> </a:t>
            </a:r>
            <a:r>
              <a:rPr lang="ru-RU" sz="3200" dirty="0" smtClean="0"/>
              <a:t> с/а.</a:t>
            </a:r>
          </a:p>
          <a:p>
            <a:pPr algn="just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err="1" smtClean="0"/>
              <a:t>х</a:t>
            </a:r>
            <a:r>
              <a:rPr lang="en-US" sz="1600" dirty="0" smtClean="0"/>
              <a:t>1</a:t>
            </a:r>
            <a:r>
              <a:rPr lang="ru-RU" sz="3200" dirty="0" smtClean="0"/>
              <a:t> + </a:t>
            </a:r>
            <a:r>
              <a:rPr lang="ru-RU" sz="3200" dirty="0" err="1" smtClean="0"/>
              <a:t>х</a:t>
            </a:r>
            <a:r>
              <a:rPr lang="en-US" sz="1600" dirty="0" smtClean="0"/>
              <a:t>2</a:t>
            </a:r>
            <a:r>
              <a:rPr lang="ru-RU" sz="3200" dirty="0" smtClean="0"/>
              <a:t> = - </a:t>
            </a:r>
            <a:r>
              <a:rPr lang="en-US" sz="3200" dirty="0" smtClean="0"/>
              <a:t>b</a:t>
            </a:r>
            <a:r>
              <a:rPr lang="ru-RU" sz="3200" dirty="0" smtClean="0"/>
              <a:t>/</a:t>
            </a:r>
            <a:r>
              <a:rPr lang="en-US" sz="3200" dirty="0" smtClean="0"/>
              <a:t>a</a:t>
            </a: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х</a:t>
            </a:r>
            <a:r>
              <a:rPr lang="ru-RU" sz="1600" dirty="0" smtClean="0"/>
              <a:t>1</a:t>
            </a:r>
            <a:r>
              <a:rPr lang="ru-RU" sz="3200" dirty="0" smtClean="0"/>
              <a:t> * х</a:t>
            </a:r>
            <a:r>
              <a:rPr lang="ru-RU" sz="1600" dirty="0" smtClean="0"/>
              <a:t>2</a:t>
            </a:r>
            <a:r>
              <a:rPr lang="ru-RU" sz="3200" dirty="0" smtClean="0"/>
              <a:t> = с/а</a:t>
            </a:r>
            <a:endParaRPr lang="en-US" sz="3200" dirty="0" smtClean="0"/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Простой вид принимает теорема Виета для приведенного квадратного уравнения: </a:t>
            </a:r>
          </a:p>
          <a:p>
            <a:pPr algn="ctr">
              <a:buNone/>
            </a:pPr>
            <a:r>
              <a:rPr lang="ru-RU" sz="3200" dirty="0" err="1" smtClean="0"/>
              <a:t>х</a:t>
            </a:r>
            <a:r>
              <a:rPr lang="ru-RU" sz="3200" dirty="0" smtClean="0"/>
              <a:t>²</a:t>
            </a:r>
            <a:r>
              <a:rPr lang="en-US" sz="3200" dirty="0" smtClean="0"/>
              <a:t> + </a:t>
            </a:r>
            <a:r>
              <a:rPr lang="en-US" sz="3200" dirty="0" err="1" smtClean="0"/>
              <a:t>px</a:t>
            </a:r>
            <a:r>
              <a:rPr lang="en-US" sz="3200" dirty="0" smtClean="0"/>
              <a:t> + q = 0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61206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/>
              <a:t>В этом случае: </a:t>
            </a:r>
          </a:p>
          <a:p>
            <a:pPr algn="ctr">
              <a:buNone/>
            </a:pPr>
            <a:r>
              <a:rPr lang="en-US" sz="3200" dirty="0" smtClean="0"/>
              <a:t>x</a:t>
            </a:r>
            <a:r>
              <a:rPr lang="ru-RU" sz="1600" dirty="0" smtClean="0"/>
              <a:t>1</a:t>
            </a:r>
            <a:r>
              <a:rPr lang="ru-RU" sz="3200" dirty="0" smtClean="0"/>
              <a:t> + х</a:t>
            </a:r>
            <a:r>
              <a:rPr lang="ru-RU" sz="1600" dirty="0" smtClean="0"/>
              <a:t>2</a:t>
            </a:r>
            <a:r>
              <a:rPr lang="ru-RU" sz="3200" dirty="0" smtClean="0"/>
              <a:t> = -</a:t>
            </a:r>
            <a:r>
              <a:rPr lang="en-US" sz="3200" dirty="0" smtClean="0"/>
              <a:t> p </a:t>
            </a:r>
          </a:p>
          <a:p>
            <a:pPr algn="ctr">
              <a:buNone/>
            </a:pPr>
            <a:r>
              <a:rPr lang="en-US" sz="3200" dirty="0" smtClean="0"/>
              <a:t>x</a:t>
            </a:r>
            <a:r>
              <a:rPr lang="en-US" sz="1600" dirty="0" smtClean="0"/>
              <a:t>1</a:t>
            </a:r>
            <a:r>
              <a:rPr lang="en-US" sz="3200" dirty="0" smtClean="0"/>
              <a:t> * x</a:t>
            </a:r>
            <a:r>
              <a:rPr lang="en-US" sz="1400" dirty="0" smtClean="0"/>
              <a:t>2</a:t>
            </a:r>
            <a:r>
              <a:rPr lang="en-US" sz="3200" dirty="0" smtClean="0"/>
              <a:t> = q </a:t>
            </a: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С помощью теоремы Виета выводится формула разложения квадратного трехчлена на множители:</a:t>
            </a:r>
          </a:p>
          <a:p>
            <a:pPr algn="just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ах² + </a:t>
            </a:r>
            <a:r>
              <a:rPr lang="en-US" sz="3200" dirty="0" err="1" smtClean="0"/>
              <a:t>bx</a:t>
            </a:r>
            <a:r>
              <a:rPr lang="ru-RU" sz="3200" dirty="0" smtClean="0"/>
              <a:t> + с = а(</a:t>
            </a:r>
            <a:r>
              <a:rPr lang="ru-RU" sz="3200" dirty="0" err="1" smtClean="0"/>
              <a:t>х</a:t>
            </a:r>
            <a:r>
              <a:rPr lang="ru-RU" sz="3200" dirty="0" smtClean="0"/>
              <a:t> – х</a:t>
            </a:r>
            <a:r>
              <a:rPr lang="ru-RU" sz="1600" dirty="0" smtClean="0"/>
              <a:t>1</a:t>
            </a:r>
            <a:r>
              <a:rPr lang="ru-RU" sz="3200" dirty="0" smtClean="0"/>
              <a:t>) * (</a:t>
            </a:r>
            <a:r>
              <a:rPr lang="ru-RU" sz="3200" dirty="0" err="1" smtClean="0"/>
              <a:t>х</a:t>
            </a:r>
            <a:r>
              <a:rPr lang="ru-RU" sz="3200" dirty="0" smtClean="0"/>
              <a:t> – х</a:t>
            </a:r>
            <a:r>
              <a:rPr lang="ru-RU" sz="1600" dirty="0" smtClean="0"/>
              <a:t>2</a:t>
            </a:r>
            <a:r>
              <a:rPr lang="ru-RU" sz="3200" dirty="0" smtClean="0"/>
              <a:t>)</a:t>
            </a:r>
          </a:p>
          <a:p>
            <a:pPr algn="just">
              <a:buNone/>
            </a:pPr>
            <a:endParaRPr lang="ru-RU" sz="3200" dirty="0" smtClean="0"/>
          </a:p>
          <a:p>
            <a:pPr algn="just"/>
            <a:r>
              <a:rPr lang="ru-RU" sz="3200" dirty="0" smtClean="0"/>
              <a:t>Сформулируйте  обратную теорему Виета.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/>
              <a:t>Если </a:t>
            </a:r>
            <a:r>
              <a:rPr lang="en-US" sz="3200" dirty="0" smtClean="0"/>
              <a:t>r (x) </a:t>
            </a:r>
            <a:r>
              <a:rPr lang="ru-RU" sz="3200" dirty="0" smtClean="0"/>
              <a:t>– рациональное выражение, то уравнение </a:t>
            </a:r>
            <a:r>
              <a:rPr lang="en-US" sz="3200" dirty="0" smtClean="0"/>
              <a:t>r (x) = 0</a:t>
            </a:r>
            <a:r>
              <a:rPr lang="ru-RU" sz="3200" dirty="0" smtClean="0"/>
              <a:t> называют </a:t>
            </a:r>
            <a:r>
              <a:rPr lang="ru-RU" sz="3200" u="sng" dirty="0" smtClean="0"/>
              <a:t>рациональным уравнением</a:t>
            </a:r>
            <a:r>
              <a:rPr lang="ru-RU" sz="3200" dirty="0" smtClean="0"/>
              <a:t>. Рациональные уравнения могут быть сведены к квадратным уравнениям. </a:t>
            </a:r>
          </a:p>
          <a:p>
            <a:pPr algn="just">
              <a:buNone/>
            </a:pPr>
            <a:r>
              <a:rPr lang="ru-RU" sz="3200" u="sng" dirty="0" smtClean="0"/>
              <a:t>Алгоритм решения рационального уравнения:</a:t>
            </a:r>
          </a:p>
          <a:p>
            <a:pPr marL="550926" indent="-514350" algn="just">
              <a:buAutoNum type="arabicPeriod"/>
            </a:pPr>
            <a:r>
              <a:rPr lang="ru-RU" sz="3200" dirty="0" smtClean="0"/>
              <a:t>Перенести все члены уравнения в одну часть.</a:t>
            </a:r>
          </a:p>
          <a:p>
            <a:pPr marL="550926" indent="-514350" algn="just">
              <a:buAutoNum type="arabicPeriod"/>
            </a:pPr>
            <a:r>
              <a:rPr lang="ru-RU" sz="3200" dirty="0" smtClean="0"/>
              <a:t>Преобразовать эту часть уравнения к виду алгебраической дроби:</a:t>
            </a:r>
          </a:p>
          <a:p>
            <a:pPr marL="550926" indent="-514350">
              <a:buNone/>
            </a:pPr>
            <a:endParaRPr lang="ru-RU" sz="3200" dirty="0" smtClean="0"/>
          </a:p>
          <a:p>
            <a:pPr marL="550926" indent="-514350" algn="ctr">
              <a:buNone/>
            </a:pPr>
            <a:r>
              <a:rPr lang="en-US" sz="3200" dirty="0" smtClean="0"/>
              <a:t>p(x) </a:t>
            </a:r>
            <a:r>
              <a:rPr lang="ru-RU" sz="3200" dirty="0" smtClean="0"/>
              <a:t>/</a:t>
            </a:r>
            <a:r>
              <a:rPr lang="en-US" sz="3200" dirty="0" smtClean="0"/>
              <a:t> q(x)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3. Решить уравнение </a:t>
            </a:r>
            <a:r>
              <a:rPr lang="en-US" sz="3200" dirty="0" smtClean="0"/>
              <a:t>p(x) = 0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4. Для каждого корня уравнения </a:t>
            </a:r>
            <a:r>
              <a:rPr lang="en-US" sz="3200" dirty="0" smtClean="0"/>
              <a:t>p(x) = 0</a:t>
            </a:r>
            <a:r>
              <a:rPr lang="ru-RU" sz="3200" dirty="0" smtClean="0"/>
              <a:t> сделать проверку: </a:t>
            </a:r>
            <a:r>
              <a:rPr lang="ru-RU" sz="3200" u="sng" dirty="0" smtClean="0"/>
              <a:t>удовлетворяет ли он условию </a:t>
            </a:r>
            <a:r>
              <a:rPr lang="en-US" sz="3200" u="sng" dirty="0" smtClean="0"/>
              <a:t>q(x) = 0</a:t>
            </a:r>
            <a:r>
              <a:rPr lang="ru-RU" sz="3200" u="sng" dirty="0" smtClean="0"/>
              <a:t> или нет</a:t>
            </a:r>
            <a:r>
              <a:rPr lang="ru-RU" sz="3200" dirty="0" smtClean="0"/>
              <a:t>. Если </a:t>
            </a:r>
            <a:r>
              <a:rPr lang="ru-RU" sz="3200" u="sng" dirty="0" smtClean="0"/>
              <a:t>да</a:t>
            </a:r>
            <a:r>
              <a:rPr lang="ru-RU" sz="3200" dirty="0" smtClean="0"/>
              <a:t>, это -  корень заданного уравнения; если </a:t>
            </a:r>
            <a:r>
              <a:rPr lang="ru-RU" sz="3200" u="sng" dirty="0" smtClean="0"/>
              <a:t>нет</a:t>
            </a:r>
            <a:r>
              <a:rPr lang="ru-RU" sz="3200" dirty="0" smtClean="0"/>
              <a:t>, это – посторонний корень и в ответ его включать не следует.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u="sng" dirty="0" smtClean="0"/>
              <a:t>Пример.</a:t>
            </a:r>
          </a:p>
          <a:p>
            <a:pPr>
              <a:buNone/>
            </a:pPr>
            <a:r>
              <a:rPr lang="ru-RU" sz="3200" dirty="0" smtClean="0"/>
              <a:t>Решить уравнение:  2х / ( </a:t>
            </a:r>
            <a:r>
              <a:rPr lang="ru-RU" sz="3200" dirty="0" err="1" smtClean="0"/>
              <a:t>х</a:t>
            </a:r>
            <a:r>
              <a:rPr lang="ru-RU" sz="3200" dirty="0" smtClean="0"/>
              <a:t> – 3) + 11 / 2 = 3 / х.</a:t>
            </a:r>
          </a:p>
          <a:p>
            <a:pPr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2х / ( </a:t>
            </a:r>
            <a:r>
              <a:rPr lang="ru-RU" sz="3200" dirty="0" err="1" smtClean="0"/>
              <a:t>х</a:t>
            </a:r>
            <a:r>
              <a:rPr lang="ru-RU" sz="3200" dirty="0" smtClean="0"/>
              <a:t> – 3) + 11 / 2 –  3 / </a:t>
            </a:r>
            <a:r>
              <a:rPr lang="ru-RU" sz="3200" dirty="0" err="1" smtClean="0"/>
              <a:t>х</a:t>
            </a:r>
            <a:r>
              <a:rPr lang="ru-RU" sz="3200" dirty="0" smtClean="0"/>
              <a:t> = 0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059832" y="1700808"/>
            <a:ext cx="21602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/>
              <a:t>После преобразований в левой части получим: </a:t>
            </a:r>
          </a:p>
          <a:p>
            <a:pPr algn="just">
              <a:buNone/>
            </a:pPr>
            <a:r>
              <a:rPr lang="ru-RU" sz="3200" dirty="0" smtClean="0"/>
              <a:t>3(5х² - 13х + 6) / 2х(</a:t>
            </a:r>
            <a:r>
              <a:rPr lang="ru-RU" sz="3200" dirty="0" err="1" smtClean="0"/>
              <a:t>х</a:t>
            </a:r>
            <a:r>
              <a:rPr lang="ru-RU" sz="3200" dirty="0" smtClean="0"/>
              <a:t> – 3) = 0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Дробь равна нулю, если </a:t>
            </a:r>
          </a:p>
          <a:p>
            <a:pPr algn="just">
              <a:buNone/>
            </a:pPr>
            <a:r>
              <a:rPr lang="ru-RU" sz="3200" dirty="0" smtClean="0"/>
              <a:t>3(5х² - 13х + 6) = 0                           (1)</a:t>
            </a:r>
          </a:p>
          <a:p>
            <a:pPr algn="just">
              <a:buNone/>
            </a:pPr>
            <a:r>
              <a:rPr lang="ru-RU" sz="3200" dirty="0" smtClean="0"/>
              <a:t>2х(</a:t>
            </a:r>
            <a:r>
              <a:rPr lang="ru-RU" sz="3200" dirty="0" err="1" smtClean="0"/>
              <a:t>х</a:t>
            </a:r>
            <a:r>
              <a:rPr lang="ru-RU" sz="3200" dirty="0" smtClean="0"/>
              <a:t> – 3) = 0                                      (2)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Из (1) следует х</a:t>
            </a:r>
            <a:r>
              <a:rPr lang="ru-RU" sz="1600" dirty="0" smtClean="0"/>
              <a:t>1</a:t>
            </a:r>
            <a:r>
              <a:rPr lang="ru-RU" sz="3200" dirty="0" smtClean="0"/>
              <a:t> = 2; х</a:t>
            </a:r>
            <a:r>
              <a:rPr lang="ru-RU" sz="1600" dirty="0" smtClean="0"/>
              <a:t>2</a:t>
            </a:r>
            <a:r>
              <a:rPr lang="ru-RU" sz="3200" dirty="0" smtClean="0"/>
              <a:t> = 0,6</a:t>
            </a:r>
          </a:p>
          <a:p>
            <a:pPr algn="just">
              <a:buNone/>
            </a:pPr>
            <a:r>
              <a:rPr lang="ru-RU" sz="3200" dirty="0" smtClean="0"/>
              <a:t>Из (2) следует </a:t>
            </a:r>
            <a:r>
              <a:rPr lang="ru-RU" sz="3200" dirty="0" err="1" smtClean="0"/>
              <a:t>х</a:t>
            </a:r>
            <a:r>
              <a:rPr lang="ru-RU" sz="3200" dirty="0" smtClean="0"/>
              <a:t> = 0; </a:t>
            </a:r>
            <a:r>
              <a:rPr lang="ru-RU" sz="3200" dirty="0" err="1" smtClean="0"/>
              <a:t>х</a:t>
            </a:r>
            <a:r>
              <a:rPr lang="ru-RU" sz="3200" dirty="0" smtClean="0"/>
              <a:t> = 3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3200" u="sng" dirty="0" smtClean="0"/>
              <a:t>Ответ:</a:t>
            </a:r>
            <a:r>
              <a:rPr lang="ru-RU" sz="3200" dirty="0" smtClean="0"/>
              <a:t>  х</a:t>
            </a:r>
            <a:r>
              <a:rPr lang="ru-RU" sz="1600" dirty="0" smtClean="0"/>
              <a:t>1</a:t>
            </a:r>
            <a:r>
              <a:rPr lang="ru-RU" sz="3200" dirty="0" smtClean="0"/>
              <a:t> = 2; х</a:t>
            </a:r>
            <a:r>
              <a:rPr lang="ru-RU" sz="1600" dirty="0" smtClean="0"/>
              <a:t>2</a:t>
            </a:r>
            <a:r>
              <a:rPr lang="ru-RU" sz="3200" dirty="0" smtClean="0"/>
              <a:t> = 0,6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203848" y="4797152"/>
            <a:ext cx="288032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835696" y="3212976"/>
            <a:ext cx="144016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355976" y="4797152"/>
            <a:ext cx="216024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Решение рациональных уравнений методом введения новой переменной:</a:t>
            </a:r>
          </a:p>
          <a:p>
            <a:pPr>
              <a:buNone/>
            </a:pPr>
            <a:endParaRPr lang="ru-RU" dirty="0" smtClean="0"/>
          </a:p>
          <a:p>
            <a:pPr marL="550926" indent="-514350">
              <a:buNone/>
            </a:pPr>
            <a:r>
              <a:rPr lang="ru-RU" dirty="0" smtClean="0"/>
              <a:t>1)      </a:t>
            </a:r>
            <a:r>
              <a:rPr lang="en-US" dirty="0" smtClean="0"/>
              <a:t>x</a:t>
            </a:r>
            <a:r>
              <a:rPr lang="en-US" baseline="30000" dirty="0" smtClean="0"/>
              <a:t>4</a:t>
            </a:r>
            <a:r>
              <a:rPr lang="ru-RU" baseline="30000" dirty="0" smtClean="0"/>
              <a:t> </a:t>
            </a:r>
            <a:r>
              <a:rPr lang="en-US" dirty="0" smtClean="0"/>
              <a:t>+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ru-RU" dirty="0" smtClean="0"/>
              <a:t> – 20 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dirty="0" smtClean="0"/>
              <a:t>0</a:t>
            </a:r>
            <a:endParaRPr lang="ru-RU" dirty="0" smtClean="0"/>
          </a:p>
          <a:p>
            <a:pPr marL="550926" indent="-514350">
              <a:buNone/>
            </a:pPr>
            <a:r>
              <a:rPr lang="ru-RU" dirty="0" smtClean="0"/>
              <a:t>     Пусть </a:t>
            </a:r>
            <a:r>
              <a:rPr lang="en-US" dirty="0" smtClean="0"/>
              <a:t>y = x</a:t>
            </a:r>
            <a:r>
              <a:rPr lang="ru-RU" dirty="0" smtClean="0"/>
              <a:t>², тогда у² = </a:t>
            </a:r>
            <a:r>
              <a:rPr lang="en-US" dirty="0" smtClean="0"/>
              <a:t>x</a:t>
            </a:r>
            <a:r>
              <a:rPr lang="en-US" baseline="30000" dirty="0" smtClean="0"/>
              <a:t>4</a:t>
            </a:r>
            <a:r>
              <a:rPr lang="ru-RU" baseline="30000" dirty="0" smtClean="0"/>
              <a:t> </a:t>
            </a:r>
          </a:p>
          <a:p>
            <a:pPr marL="550926" indent="-514350">
              <a:buNone/>
            </a:pPr>
            <a:r>
              <a:rPr lang="ru-RU" sz="3200" dirty="0" smtClean="0"/>
              <a:t>         у² + </a:t>
            </a:r>
            <a:r>
              <a:rPr lang="en-US" sz="3200" dirty="0" smtClean="0"/>
              <a:t>y –</a:t>
            </a:r>
            <a:r>
              <a:rPr lang="ru-RU" sz="3200" dirty="0" smtClean="0"/>
              <a:t> 20 = 0</a:t>
            </a:r>
          </a:p>
          <a:p>
            <a:pPr marL="550926" indent="-514350">
              <a:buNone/>
            </a:pPr>
            <a:r>
              <a:rPr lang="ru-RU" sz="3200" dirty="0" smtClean="0"/>
              <a:t>          </a:t>
            </a:r>
            <a:r>
              <a:rPr lang="en-US" sz="3200" dirty="0" smtClean="0"/>
              <a:t>y</a:t>
            </a:r>
            <a:r>
              <a:rPr lang="en-US" sz="1600" dirty="0" smtClean="0"/>
              <a:t>1 </a:t>
            </a:r>
            <a:r>
              <a:rPr lang="en-US" sz="3200" dirty="0" smtClean="0"/>
              <a:t>= 4</a:t>
            </a:r>
            <a:r>
              <a:rPr lang="ru-RU" sz="3200" dirty="0" smtClean="0"/>
              <a:t>; </a:t>
            </a:r>
            <a:r>
              <a:rPr lang="en-US" sz="3200" dirty="0" smtClean="0"/>
              <a:t>y</a:t>
            </a:r>
            <a:r>
              <a:rPr lang="en-US" sz="1600" dirty="0" smtClean="0"/>
              <a:t> 2</a:t>
            </a:r>
            <a:r>
              <a:rPr lang="ru-RU" sz="1600" dirty="0" smtClean="0"/>
              <a:t> </a:t>
            </a:r>
            <a:r>
              <a:rPr lang="ru-RU" sz="3200" dirty="0" smtClean="0"/>
              <a:t>= - 5.</a:t>
            </a:r>
          </a:p>
          <a:p>
            <a:pPr marL="550926" indent="-514350">
              <a:buNone/>
            </a:pPr>
            <a:r>
              <a:rPr lang="ru-RU" sz="3200" dirty="0" smtClean="0"/>
              <a:t>Но у = </a:t>
            </a:r>
            <a:r>
              <a:rPr lang="ru-RU" sz="3200" dirty="0" err="1" smtClean="0"/>
              <a:t>х</a:t>
            </a:r>
            <a:r>
              <a:rPr lang="ru-RU" sz="3200" dirty="0" smtClean="0"/>
              <a:t>², значит </a:t>
            </a:r>
            <a:r>
              <a:rPr lang="ru-RU" sz="3200" dirty="0" err="1" smtClean="0"/>
              <a:t>х</a:t>
            </a:r>
            <a:r>
              <a:rPr lang="ru-RU" sz="3200" dirty="0" smtClean="0"/>
              <a:t>² = 4; </a:t>
            </a:r>
            <a:r>
              <a:rPr lang="ru-RU" sz="3200" dirty="0" err="1" smtClean="0"/>
              <a:t>х</a:t>
            </a:r>
            <a:r>
              <a:rPr lang="ru-RU" sz="3200" dirty="0" smtClean="0"/>
              <a:t>² = - 5</a:t>
            </a:r>
          </a:p>
          <a:p>
            <a:pPr marL="550926" indent="-514350">
              <a:buNone/>
            </a:pPr>
            <a:r>
              <a:rPr lang="ru-RU" sz="3200" dirty="0" smtClean="0"/>
              <a:t>Из первого уравнения  х</a:t>
            </a:r>
            <a:r>
              <a:rPr lang="ru-RU" sz="1600" dirty="0" smtClean="0"/>
              <a:t>1,2 </a:t>
            </a:r>
            <a:r>
              <a:rPr lang="ru-RU" sz="3200" dirty="0" smtClean="0"/>
              <a:t>= + 2, а второе уравнение не имеет корней.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580112" y="5085184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048672"/>
          </a:xfrm>
        </p:spPr>
        <p:txBody>
          <a:bodyPr/>
          <a:lstStyle/>
          <a:p>
            <a:pPr marL="550926" indent="-514350" algn="just">
              <a:buNone/>
            </a:pPr>
            <a:r>
              <a:rPr lang="ru-RU" dirty="0" smtClean="0"/>
              <a:t>2)  1/(</a:t>
            </a:r>
            <a:r>
              <a:rPr lang="ru-RU" dirty="0" err="1" smtClean="0"/>
              <a:t>х</a:t>
            </a:r>
            <a:r>
              <a:rPr lang="ru-RU" dirty="0" smtClean="0"/>
              <a:t>² + 3х -3) + 2/(</a:t>
            </a:r>
            <a:r>
              <a:rPr lang="ru-RU" dirty="0" err="1" smtClean="0"/>
              <a:t>х</a:t>
            </a:r>
            <a:r>
              <a:rPr lang="ru-RU" dirty="0" smtClean="0"/>
              <a:t>² +3х + 1) = 7/5</a:t>
            </a:r>
          </a:p>
          <a:p>
            <a:pPr marL="550926" indent="-514350"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Пусть </a:t>
            </a:r>
            <a:r>
              <a:rPr lang="ru-RU" dirty="0" err="1" smtClean="0"/>
              <a:t>х</a:t>
            </a:r>
            <a:r>
              <a:rPr lang="ru-RU" dirty="0" smtClean="0"/>
              <a:t>² + 3х = </a:t>
            </a:r>
            <a:r>
              <a:rPr lang="en-US" dirty="0" smtClean="0"/>
              <a:t>y</a:t>
            </a:r>
            <a:r>
              <a:rPr lang="ru-RU" dirty="0" smtClean="0"/>
              <a:t>, тогда </a:t>
            </a:r>
          </a:p>
          <a:p>
            <a:pPr algn="just">
              <a:buNone/>
            </a:pPr>
            <a:r>
              <a:rPr lang="ru-RU" dirty="0" smtClean="0"/>
              <a:t>     1/(</a:t>
            </a:r>
            <a:r>
              <a:rPr lang="en-US" dirty="0" smtClean="0"/>
              <a:t>y -3</a:t>
            </a:r>
            <a:r>
              <a:rPr lang="ru-RU" dirty="0" smtClean="0"/>
              <a:t>)</a:t>
            </a:r>
            <a:r>
              <a:rPr lang="en-US" dirty="0" smtClean="0"/>
              <a:t> + 2</a:t>
            </a:r>
            <a:r>
              <a:rPr lang="ru-RU" dirty="0" smtClean="0"/>
              <a:t>/(</a:t>
            </a:r>
            <a:r>
              <a:rPr lang="en-US" dirty="0" smtClean="0"/>
              <a:t>y +1</a:t>
            </a:r>
            <a:r>
              <a:rPr lang="ru-RU" dirty="0" smtClean="0"/>
              <a:t>)</a:t>
            </a:r>
            <a:r>
              <a:rPr lang="en-US" dirty="0" smtClean="0"/>
              <a:t> = 7 </a:t>
            </a:r>
            <a:r>
              <a:rPr lang="ru-RU" dirty="0" smtClean="0"/>
              <a:t>/ 5</a:t>
            </a:r>
          </a:p>
          <a:p>
            <a:pPr algn="just">
              <a:buNone/>
            </a:pPr>
            <a:r>
              <a:rPr lang="ru-RU" dirty="0" smtClean="0"/>
              <a:t>Получим </a:t>
            </a:r>
            <a:r>
              <a:rPr lang="en-US" dirty="0" smtClean="0"/>
              <a:t>y</a:t>
            </a:r>
            <a:r>
              <a:rPr lang="en-US" sz="1600" dirty="0" smtClean="0"/>
              <a:t>1 </a:t>
            </a:r>
            <a:r>
              <a:rPr lang="en-US" sz="3200" dirty="0" smtClean="0"/>
              <a:t>= 4</a:t>
            </a:r>
            <a:r>
              <a:rPr lang="ru-RU" sz="3200" dirty="0" smtClean="0"/>
              <a:t>; </a:t>
            </a:r>
            <a:r>
              <a:rPr lang="en-US" sz="3200" dirty="0" smtClean="0"/>
              <a:t>y</a:t>
            </a:r>
            <a:r>
              <a:rPr lang="en-US" sz="1600" dirty="0" smtClean="0"/>
              <a:t>2</a:t>
            </a:r>
            <a:r>
              <a:rPr lang="ru-RU" sz="1600" dirty="0" smtClean="0"/>
              <a:t> </a:t>
            </a:r>
            <a:r>
              <a:rPr lang="ru-RU" sz="3200" dirty="0" smtClean="0"/>
              <a:t>= 1/7. Но у = </a:t>
            </a:r>
            <a:r>
              <a:rPr lang="ru-RU" sz="3200" dirty="0" err="1" smtClean="0"/>
              <a:t>х</a:t>
            </a:r>
            <a:r>
              <a:rPr lang="ru-RU" sz="3200" dirty="0" smtClean="0"/>
              <a:t>² + 3х, значит </a:t>
            </a:r>
            <a:r>
              <a:rPr lang="ru-RU" sz="3200" dirty="0" err="1" smtClean="0"/>
              <a:t>х</a:t>
            </a:r>
            <a:r>
              <a:rPr lang="ru-RU" sz="3200" dirty="0" smtClean="0"/>
              <a:t>² + 3х = 4; </a:t>
            </a:r>
            <a:r>
              <a:rPr lang="ru-RU" sz="3200" dirty="0" err="1" smtClean="0"/>
              <a:t>х</a:t>
            </a:r>
            <a:r>
              <a:rPr lang="ru-RU" sz="3200" dirty="0" smtClean="0"/>
              <a:t>² + 3х = 1/7.</a:t>
            </a:r>
          </a:p>
          <a:p>
            <a:pPr algn="just">
              <a:buNone/>
            </a:pPr>
            <a:r>
              <a:rPr lang="ru-RU" sz="3200" dirty="0" smtClean="0"/>
              <a:t>Корни первого уравнения х</a:t>
            </a:r>
            <a:r>
              <a:rPr lang="ru-RU" sz="1600" dirty="0" smtClean="0"/>
              <a:t>1 </a:t>
            </a:r>
            <a:r>
              <a:rPr lang="ru-RU" sz="3200" dirty="0" smtClean="0"/>
              <a:t>= 1; х</a:t>
            </a:r>
            <a:r>
              <a:rPr lang="ru-RU" sz="1600" dirty="0" smtClean="0"/>
              <a:t>2 </a:t>
            </a:r>
            <a:r>
              <a:rPr lang="ru-RU" sz="3200" dirty="0" smtClean="0"/>
              <a:t>= - 4, а корни второго – числа: (– 21 + √469) / 14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948264" y="422108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372200" y="458112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/>
              <a:t>Пусть у квадратного уравнения ах² + </a:t>
            </a:r>
            <a:r>
              <a:rPr lang="en-US" sz="3200" dirty="0" err="1" smtClean="0"/>
              <a:t>bx</a:t>
            </a:r>
            <a:r>
              <a:rPr lang="ru-RU" sz="3200" dirty="0" smtClean="0"/>
              <a:t> + </a:t>
            </a:r>
            <a:r>
              <a:rPr lang="en-US" sz="3200" dirty="0" smtClean="0"/>
              <a:t>c</a:t>
            </a:r>
            <a:r>
              <a:rPr lang="ru-RU" sz="3200" dirty="0" smtClean="0"/>
              <a:t> = 0 второй коэффициент  </a:t>
            </a:r>
            <a:r>
              <a:rPr lang="en-US" sz="3200" dirty="0" smtClean="0"/>
              <a:t>b </a:t>
            </a:r>
            <a:r>
              <a:rPr lang="ru-RU" sz="3200" dirty="0" smtClean="0"/>
              <a:t>– четное число, </a:t>
            </a:r>
          </a:p>
          <a:p>
            <a:pPr algn="just">
              <a:buNone/>
            </a:pPr>
            <a:r>
              <a:rPr lang="ru-RU" sz="3200" dirty="0" smtClean="0"/>
              <a:t>    т.е.    </a:t>
            </a:r>
            <a:r>
              <a:rPr lang="en-US" sz="3200" dirty="0" smtClean="0"/>
              <a:t>b = 2k</a:t>
            </a:r>
            <a:r>
              <a:rPr lang="ru-RU" sz="3200" dirty="0" smtClean="0"/>
              <a:t>.</a:t>
            </a:r>
          </a:p>
          <a:p>
            <a:pPr algn="just"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Тогда </a:t>
            </a:r>
          </a:p>
          <a:p>
            <a:pPr>
              <a:buNone/>
            </a:pPr>
            <a:r>
              <a:rPr lang="ru-RU" sz="3200" dirty="0" smtClean="0"/>
              <a:t>   х</a:t>
            </a:r>
            <a:r>
              <a:rPr lang="ru-RU" sz="1800" dirty="0" smtClean="0"/>
              <a:t>1</a:t>
            </a:r>
            <a:r>
              <a:rPr lang="ru-RU" sz="3200" dirty="0" smtClean="0"/>
              <a:t> = (-</a:t>
            </a:r>
            <a:r>
              <a:rPr lang="en-US" sz="3200" dirty="0" smtClean="0"/>
              <a:t> k + √k² - ac</a:t>
            </a:r>
            <a:r>
              <a:rPr lang="ru-RU" sz="3200" dirty="0" smtClean="0"/>
              <a:t>) / а, </a:t>
            </a:r>
          </a:p>
          <a:p>
            <a:pPr>
              <a:buNone/>
            </a:pPr>
            <a:r>
              <a:rPr lang="ru-RU" sz="3200" dirty="0" smtClean="0"/>
              <a:t>   х</a:t>
            </a:r>
            <a:r>
              <a:rPr lang="ru-RU" sz="1600" dirty="0" smtClean="0"/>
              <a:t>2</a:t>
            </a:r>
            <a:r>
              <a:rPr lang="ru-RU" sz="3200" dirty="0" smtClean="0"/>
              <a:t> = (- </a:t>
            </a:r>
            <a:r>
              <a:rPr lang="en-US" sz="3200" dirty="0" smtClean="0"/>
              <a:t>k – √k² - ac</a:t>
            </a:r>
            <a:r>
              <a:rPr lang="ru-RU" sz="3200" dirty="0" smtClean="0"/>
              <a:t>)</a:t>
            </a:r>
            <a:r>
              <a:rPr lang="en-US" sz="3200" dirty="0" smtClean="0"/>
              <a:t> </a:t>
            </a:r>
            <a:r>
              <a:rPr lang="ru-RU" sz="3200" dirty="0" smtClean="0"/>
              <a:t>/ а, где  </a:t>
            </a:r>
            <a:r>
              <a:rPr lang="en-US" sz="3200" dirty="0" smtClean="0"/>
              <a:t>k = b</a:t>
            </a:r>
            <a:r>
              <a:rPr lang="ru-RU" sz="3200" dirty="0" smtClean="0"/>
              <a:t>/2</a:t>
            </a:r>
            <a:endParaRPr lang="ru-RU" sz="32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71736" y="38576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71736" y="32861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"/>
            <a:ext cx="9144000" cy="19888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/>
              <a:t>Соотношения между корнями квадратного уравнения и его коэффициентами впервые обнаружил французский  математик Франсуа Виет (1540 – 1603г.г.)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491880" y="2060848"/>
            <a:ext cx="5652120" cy="47971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/>
              <a:t>Родился в 1540 году в </a:t>
            </a:r>
            <a:r>
              <a:rPr lang="ru-RU" sz="2400" dirty="0" err="1" smtClean="0"/>
              <a:t>Фонтене-ле-Конт</a:t>
            </a:r>
            <a:r>
              <a:rPr lang="ru-RU" sz="2400" dirty="0" smtClean="0"/>
              <a:t> французской провинции Пуату — </a:t>
            </a:r>
            <a:r>
              <a:rPr lang="ru-RU" sz="2400" dirty="0" err="1" smtClean="0"/>
              <a:t>Шарант</a:t>
            </a:r>
            <a:r>
              <a:rPr lang="ru-RU" sz="2400" dirty="0" smtClean="0"/>
              <a:t>. Учился сначала в местном францисканском монастыре, а затем — в университете Пуатье, где получил степень бакалавра (1560). С 19 лет занимался адвокатской практикой в родном городе. В 1567 году перешёл на государственную службу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026" name="Picture 2" descr="http://wiki.saripkro.ru/images/-3019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95500"/>
            <a:ext cx="33528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59735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Около 1570 года подготовил «Математический Канон» — капитальный труд по тригонометрии, который издал в Париже в 1579 году. В 1571 году переехал в Париж, увлечение его математикой и известность Виета среди учёных Европы продолжали расти.</a:t>
            </a:r>
          </a:p>
          <a:p>
            <a:pPr algn="just">
              <a:buNone/>
            </a:pPr>
            <a:r>
              <a:rPr lang="ru-RU" dirty="0" smtClean="0"/>
              <a:t>Благодаря связям матери и браку своей ученицы с принцем де </a:t>
            </a:r>
            <a:r>
              <a:rPr lang="ru-RU" dirty="0" err="1" smtClean="0"/>
              <a:t>Роганом</a:t>
            </a:r>
            <a:r>
              <a:rPr lang="ru-RU" dirty="0" smtClean="0"/>
              <a:t>, Виет сделал блестящую карьеру и стал советником сначала короля Генриха III, а после его убийства — Генриха IV. По поручению Генриха IV Виет сумел расшифровать переписку испанских агентов во Франции, за что был даже обвинён испанским королём Филиппом II в использовании чёрной магии.</a:t>
            </a:r>
          </a:p>
          <a:p>
            <a:pPr algn="just">
              <a:buNone/>
            </a:pPr>
            <a:r>
              <a:rPr lang="ru-RU" dirty="0" smtClean="0"/>
              <a:t>Когда в результате придворных интриг Виет был на несколько лет устранён от дел (1584—1588), он полностью посвятил себя математике. Изучил труды классиков (</a:t>
            </a:r>
            <a:r>
              <a:rPr lang="ru-RU" dirty="0" err="1" smtClean="0"/>
              <a:t>Кардано</a:t>
            </a:r>
            <a:r>
              <a:rPr lang="ru-RU" dirty="0" smtClean="0"/>
              <a:t>, Бомбелли, </a:t>
            </a:r>
            <a:r>
              <a:rPr lang="ru-RU" dirty="0" err="1" smtClean="0"/>
              <a:t>Стевина</a:t>
            </a:r>
            <a:r>
              <a:rPr lang="ru-RU" dirty="0" smtClean="0"/>
              <a:t> и др.). Итогом его размышлений стали несколько трудов, в которых Виет предложил новый язык «</a:t>
            </a:r>
            <a:r>
              <a:rPr lang="ru-RU" i="1" dirty="0" smtClean="0"/>
              <a:t>общей арифметики</a:t>
            </a:r>
            <a:r>
              <a:rPr lang="ru-RU" dirty="0" smtClean="0"/>
              <a:t>» — символический язык алгебры.</a:t>
            </a:r>
          </a:p>
          <a:p>
            <a:pPr algn="just">
              <a:buNone/>
            </a:pPr>
            <a:r>
              <a:rPr lang="ru-RU" dirty="0" smtClean="0"/>
              <a:t>При жизни Виета была издана только часть его трудов. Главное его сочинение: «</a:t>
            </a:r>
            <a:r>
              <a:rPr lang="ru-RU" i="1" dirty="0" smtClean="0"/>
              <a:t>Введение в аналитическое искусство</a:t>
            </a:r>
            <a:r>
              <a:rPr lang="ru-RU" dirty="0" smtClean="0"/>
              <a:t>» (1591), которое он рассматривал как начало всеобъемлющего трактата, но продолжить не успел. Есть гипотеза, что учёный умер насильственной смертью. Сборник трудов Виета был издан посмертно (1646, </a:t>
            </a:r>
            <a:r>
              <a:rPr lang="ru-RU" dirty="0" err="1" smtClean="0"/>
              <a:t>Лейден</a:t>
            </a:r>
            <a:r>
              <a:rPr lang="ru-RU" dirty="0" smtClean="0"/>
              <a:t>) его голландским другом Ф.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Схотеном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</TotalTime>
  <Words>620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Квадратные           уравнения 2.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Квадратные уравнения.</dc:title>
  <dc:creator>LARISA</dc:creator>
  <cp:lastModifiedBy>CHrn</cp:lastModifiedBy>
  <cp:revision>19</cp:revision>
  <dcterms:created xsi:type="dcterms:W3CDTF">2011-10-14T16:09:24Z</dcterms:created>
  <dcterms:modified xsi:type="dcterms:W3CDTF">2011-10-15T13:14:56Z</dcterms:modified>
</cp:coreProperties>
</file>