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58" r:id="rId5"/>
    <p:sldId id="259" r:id="rId6"/>
    <p:sldId id="260" r:id="rId7"/>
    <p:sldId id="261"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7" d="100"/>
          <a:sy n="57" d="100"/>
        </p:scale>
        <p:origin x="-21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ru-RU" smtClean="0"/>
              <a:t>Образец заголовка</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04.12.2012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04.12.2012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04.12.2012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04.12.2012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mtClean="0"/>
              <a:t>Образец заголовка</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04.12.2012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pPr/>
              <a:t>04.12.2012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smtClean="0"/>
              <a:t>Образец текста</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smtClean="0"/>
              <a:t>Образец текста</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04.12.2012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pPr/>
              <a:t>04.12.2012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04.12.2012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mtClean="0"/>
              <a:t>Образец заголовка</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04.12.2012</a:t>
            </a:fld>
            <a:endParaRPr lang="ru-RU"/>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ru-RU" smtClean="0"/>
              <a:t>Вставка рисунка</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04.12.2012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B4C71EC6-210F-42DE-9C53-41977AD35B3D}" type="datetimeFigureOut">
              <a:rPr lang="ru-RU" smtClean="0"/>
              <a:pPr/>
              <a:t>04.12.2012</a:t>
            </a:fld>
            <a:endParaRPr lang="ru-RU"/>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ru-RU"/>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b="1" dirty="0"/>
              <a:t>Исторические сведения </a:t>
            </a:r>
            <a:r>
              <a:rPr lang="ru-RU" b="1" dirty="0" smtClean="0"/>
              <a:t>по тригонометрии</a:t>
            </a:r>
            <a:endParaRPr lang="ru-RU" dirty="0"/>
          </a:p>
        </p:txBody>
      </p:sp>
    </p:spTree>
    <p:extLst>
      <p:ext uri="{BB962C8B-B14F-4D97-AF65-F5344CB8AC3E}">
        <p14:creationId xmlns="" xmlns:p14="http://schemas.microsoft.com/office/powerpoint/2010/main" val="2374430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8" y="980728"/>
            <a:ext cx="7272808" cy="4536504"/>
          </a:xfrm>
        </p:spPr>
        <p:txBody>
          <a:bodyPr>
            <a:normAutofit/>
          </a:bodyPr>
          <a:lstStyle/>
          <a:p>
            <a:r>
              <a:rPr lang="ru-RU">
                <a:latin typeface="Times New Roman" pitchFamily="18" charset="0"/>
                <a:cs typeface="Times New Roman" pitchFamily="18" charset="0"/>
              </a:rPr>
              <a:t>Менелай Александрийский (100 н. э.) написал «Сферику» в трёх книгах. В первой книге он представил основы для сферических треугольников, аналогично I книге «Начал» Евклида о плоских треугольниках. Он представил теорему, для которой нет аналога уЕвклида, о том, что два сферических треугольника конгруэнтны, если соответствующие углы равны, но он не делал различия между конгруэнтными и симметричными сферическими треугольниками. Другая его теорема гласит о том, что сумма углов сферического треугольника всегда больше 180°. Вторая книга «Сферики» применяет сферическую геометрию к астрономии. Третья книга содержит «теорему Менелая», известную также как «правило шести величин».</a:t>
            </a:r>
          </a:p>
          <a:p>
            <a:endParaRPr lang="ru-RU"/>
          </a:p>
        </p:txBody>
      </p:sp>
    </p:spTree>
    <p:extLst>
      <p:ext uri="{BB962C8B-B14F-4D97-AF65-F5344CB8AC3E}">
        <p14:creationId xmlns="" xmlns:p14="http://schemas.microsoft.com/office/powerpoint/2010/main" val="3022295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23928" y="404664"/>
            <a:ext cx="4824536" cy="4636056"/>
          </a:xfrm>
        </p:spPr>
        <p:txBody>
          <a:bodyPr>
            <a:normAutofit fontScale="92500" lnSpcReduction="20000"/>
          </a:bodyPr>
          <a:lstStyle/>
          <a:p>
            <a:r>
              <a:rPr lang="ru-RU">
                <a:latin typeface="Times New Roman" pitchFamily="18" charset="0"/>
                <a:cs typeface="Times New Roman" pitchFamily="18" charset="0"/>
              </a:rPr>
              <a:t>Позднее Клавдий Птолемей (90 — 168 г. н. э.) в «Альмагесте» расширил Гиппарховы «Хорды в окружности». Тринадцать книг «Альмагеста» — самая значимая тригонометрическая работа всей античности. Теорема, которая была центральной в вычислении хорд Птолемея, также известна сегодня как теорема Птолемея, которая говорит о том, что сумма произведений противоположных сторон выпуклого вписанного четырёхугольника равна произведению диагоналей. Отдельный случай теоремы Птолемея появился как 93 предложение «Данных» Евклида</a:t>
            </a:r>
            <a:r>
              <a:rPr lang="ru-RU" smtClean="0">
                <a:latin typeface="Times New Roman" pitchFamily="18" charset="0"/>
                <a:cs typeface="Times New Roman" pitchFamily="18" charset="0"/>
              </a:rPr>
              <a:t>.</a:t>
            </a:r>
          </a:p>
          <a:p>
            <a:r>
              <a:rPr lang="ru-RU">
                <a:latin typeface="Times New Roman" pitchFamily="18" charset="0"/>
                <a:cs typeface="Times New Roman" pitchFamily="18" charset="0"/>
              </a:rPr>
              <a:t>Теорема Птолемея влечёт за собой эквивалентность четырёх формул суммы и разности для синуса и косинуса. Позднее Птолемей вывел формулу половинного угла. Птолемей использовал эти результаты для создания своих тригонометрических таблиц, хотя, возможно, эти таблицы были выведены из работ Гиппарха. Ни таблицы Гиппарха, ни Птолемея не сохранились до настоящего дня, хотя свидетельства других древних авторов снимают сомнения об их существовании.</a:t>
            </a:r>
          </a:p>
          <a:p>
            <a:endParaRPr lang="ru-RU">
              <a:latin typeface="Times New Roman" pitchFamily="18" charset="0"/>
              <a:cs typeface="Times New Roman" pitchFamily="18" charset="0"/>
            </a:endParaRPr>
          </a:p>
          <a:p>
            <a:endParaRPr lang="ru-RU"/>
          </a:p>
        </p:txBody>
      </p:sp>
      <p:pic>
        <p:nvPicPr>
          <p:cNvPr id="4" name="Рисунок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39552" y="447462"/>
            <a:ext cx="3240360" cy="3893658"/>
          </a:xfrm>
          <a:prstGeom prst="rect">
            <a:avLst/>
          </a:prstGeom>
        </p:spPr>
      </p:pic>
    </p:spTree>
    <p:extLst>
      <p:ext uri="{BB962C8B-B14F-4D97-AF65-F5344CB8AC3E}">
        <p14:creationId xmlns="" xmlns:p14="http://schemas.microsoft.com/office/powerpoint/2010/main" val="2298670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476672"/>
            <a:ext cx="7520940" cy="3579849"/>
          </a:xfrm>
        </p:spPr>
        <p:txBody>
          <a:bodyPr/>
          <a:lstStyle/>
          <a:p>
            <a:r>
              <a:rPr lang="ru-RU">
                <a:latin typeface="Times New Roman" pitchFamily="18" charset="0"/>
                <a:cs typeface="Times New Roman" pitchFamily="18" charset="0"/>
              </a:rPr>
              <a:t>Средневековая Индия</a:t>
            </a:r>
          </a:p>
          <a:p>
            <a:r>
              <a:rPr lang="ru-RU">
                <a:latin typeface="Times New Roman" pitchFamily="18" charset="0"/>
                <a:cs typeface="Times New Roman" pitchFamily="18" charset="0"/>
              </a:rPr>
              <a:t>Другие источники сообщают, что именно замена хорд синусами стала главным достижением Средневековой Индии. Такая замена позволила вводить различные функции, связанные со сторонами и углами прямоугольного треугольника. Таким образом, в Индии было положено начало тригонометрии как учению о тригонометрических величинах.</a:t>
            </a:r>
          </a:p>
          <a:p>
            <a:r>
              <a:rPr lang="ru-RU">
                <a:latin typeface="Times New Roman" pitchFamily="18" charset="0"/>
                <a:cs typeface="Times New Roman" pitchFamily="18" charset="0"/>
              </a:rPr>
              <a:t>Индийские учёные пользовались различными тригонометрическими соотношениями, в том числе и теми, которые в современной форме выражаются как</a:t>
            </a:r>
          </a:p>
          <a:p>
            <a:endParaRPr lang="ru-RU"/>
          </a:p>
        </p:txBody>
      </p:sp>
      <p:pic>
        <p:nvPicPr>
          <p:cNvPr id="4" name="Рисунок 3" descr="\sin^2 \alpha + \cos^2 \alpha = 1"/>
          <p:cNvPicPr/>
          <p:nvPr/>
        </p:nvPicPr>
        <p:blipFill>
          <a:blip r:embed="rId2" cstate="print"/>
          <a:srcRect/>
          <a:stretch>
            <a:fillRect/>
          </a:stretch>
        </p:blipFill>
        <p:spPr bwMode="auto">
          <a:xfrm>
            <a:off x="899591" y="3164210"/>
            <a:ext cx="1495425" cy="190500"/>
          </a:xfrm>
          <a:prstGeom prst="rect">
            <a:avLst/>
          </a:prstGeom>
          <a:noFill/>
          <a:ln w="9525">
            <a:noFill/>
            <a:miter lim="800000"/>
            <a:headEnd/>
            <a:tailEnd/>
          </a:ln>
        </p:spPr>
      </p:pic>
      <p:pic>
        <p:nvPicPr>
          <p:cNvPr id="5" name="Рисунок 4" descr="\sin\alpha = \cos(90^\circ - \alpha)"/>
          <p:cNvPicPr/>
          <p:nvPr/>
        </p:nvPicPr>
        <p:blipFill>
          <a:blip r:embed="rId3" cstate="print"/>
          <a:srcRect/>
          <a:stretch>
            <a:fillRect/>
          </a:stretch>
        </p:blipFill>
        <p:spPr bwMode="auto">
          <a:xfrm>
            <a:off x="2771800" y="3168972"/>
            <a:ext cx="1619250" cy="200025"/>
          </a:xfrm>
          <a:prstGeom prst="rect">
            <a:avLst/>
          </a:prstGeom>
          <a:noFill/>
          <a:ln w="9525">
            <a:noFill/>
            <a:miter lim="800000"/>
            <a:headEnd/>
            <a:tailEnd/>
          </a:ln>
        </p:spPr>
      </p:pic>
      <p:pic>
        <p:nvPicPr>
          <p:cNvPr id="6" name="Рисунок 5" descr="\sin (\alpha \pm \beta) = \sin\alpha \cos\beta \pm \cos\alpha \sin\beta"/>
          <p:cNvPicPr/>
          <p:nvPr/>
        </p:nvPicPr>
        <p:blipFill>
          <a:blip r:embed="rId4" cstate="print"/>
          <a:srcRect/>
          <a:stretch>
            <a:fillRect/>
          </a:stretch>
        </p:blipFill>
        <p:spPr bwMode="auto">
          <a:xfrm>
            <a:off x="4860032" y="3168971"/>
            <a:ext cx="2933700" cy="200025"/>
          </a:xfrm>
          <a:prstGeom prst="rect">
            <a:avLst/>
          </a:prstGeom>
          <a:noFill/>
          <a:ln w="9525">
            <a:noFill/>
            <a:miter lim="800000"/>
            <a:headEnd/>
            <a:tailEnd/>
          </a:ln>
        </p:spPr>
      </p:pic>
      <p:sp>
        <p:nvSpPr>
          <p:cNvPr id="7" name="TextBox 6"/>
          <p:cNvSpPr txBox="1"/>
          <p:nvPr/>
        </p:nvSpPr>
        <p:spPr>
          <a:xfrm>
            <a:off x="476874" y="3645024"/>
            <a:ext cx="8424936" cy="1354217"/>
          </a:xfrm>
          <a:prstGeom prst="rect">
            <a:avLst/>
          </a:prstGeom>
          <a:noFill/>
        </p:spPr>
        <p:txBody>
          <a:bodyPr wrap="square" rtlCol="0">
            <a:spAutoFit/>
          </a:bodyPr>
          <a:lstStyle/>
          <a:p>
            <a:r>
              <a:rPr lang="ru-RU" sz="1600" b="1">
                <a:latin typeface="Times New Roman" pitchFamily="18" charset="0"/>
                <a:cs typeface="Times New Roman" pitchFamily="18" charset="0"/>
              </a:rPr>
              <a:t>Тригонометрия необходима для астрономических расчётов, которые оформляются в виде таблиц. Первая таблица синусов имеется в «Сурья-сиддханте» и у Ариабхаты. Позднее учёные составили более подробные таблицы: например, Бхаскара приводит таблицу синусов через 1°.</a:t>
            </a:r>
          </a:p>
          <a:p>
            <a:endParaRPr lang="ru-RU"/>
          </a:p>
        </p:txBody>
      </p:sp>
    </p:spTree>
    <p:extLst>
      <p:ext uri="{BB962C8B-B14F-4D97-AF65-F5344CB8AC3E}">
        <p14:creationId xmlns="" xmlns:p14="http://schemas.microsoft.com/office/powerpoint/2010/main" val="2587963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30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30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30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animEffect transition="in" filter="fade">
                                      <p:cBhvr>
                                        <p:cTn id="35"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404664"/>
            <a:ext cx="8280920" cy="4608512"/>
          </a:xfrm>
        </p:spPr>
        <p:txBody>
          <a:bodyPr>
            <a:normAutofit fontScale="92500"/>
          </a:bodyPr>
          <a:lstStyle/>
          <a:p>
            <a:pPr>
              <a:lnSpc>
                <a:spcPct val="120000"/>
              </a:lnSpc>
            </a:pPr>
            <a:r>
              <a:rPr lang="ru-RU" sz="1700">
                <a:latin typeface="Times New Roman" pitchFamily="18" charset="0"/>
                <a:cs typeface="Times New Roman" pitchFamily="18" charset="0"/>
              </a:rPr>
              <a:t>Южноиндийские математики в 16 веке добивались больших успехов в области суммирования бесконечных числовых рядов. По-видимому, они занимались этими исследованиями, когда искали способы вычисления более точных значений числа π. Нилаканта словесно приводит правила разложения арктангенса в бесконечный степенной ряд. А в анонимном трактате «Каранападдхати» («Техника вычислений») даны правила разложения синуса и косинуса в бесконечные степенные ряды. Нужно сказать, что в Европе к подобным результатам подошли лишь в 17-18 вв. Так, ряды для синуса и косинуса вывел Исаак Ньютон около 1666 г., а ряд арктангенса был найден Дж. Грегори в 1671 г. и Г. В. Лейбницем в 1673 г.</a:t>
            </a:r>
          </a:p>
          <a:p>
            <a:pPr>
              <a:lnSpc>
                <a:spcPct val="120000"/>
              </a:lnSpc>
            </a:pPr>
            <a:r>
              <a:rPr lang="ru-RU" sz="1700">
                <a:latin typeface="Times New Roman" pitchFamily="18" charset="0"/>
                <a:cs typeface="Times New Roman" pitchFamily="18" charset="0"/>
              </a:rPr>
              <a:t>В 8 в. учёные стран Ближнего и Среднего Востока познакомились с трудами индийских математиков и астрономов и перевели их на арабский язык. В середине 9 века среднеазиатский учёный аль-Хорезми написал сочинение «Об индийском счёте». После того как арабские трактаты были переведены на латынь, многие идеи индийских математиков стали достоянием европейской, а затем и мировой науки.</a:t>
            </a:r>
          </a:p>
          <a:p>
            <a:endParaRPr lang="ru-RU"/>
          </a:p>
        </p:txBody>
      </p:sp>
    </p:spTree>
    <p:extLst>
      <p:ext uri="{BB962C8B-B14F-4D97-AF65-F5344CB8AC3E}">
        <p14:creationId xmlns="" xmlns:p14="http://schemas.microsoft.com/office/powerpoint/2010/main" val="4176788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algn="ctr"/>
            <a:r>
              <a:rPr lang="ru-RU" sz="4000" smtClean="0">
                <a:solidFill>
                  <a:schemeClr val="accent3">
                    <a:lumMod val="75000"/>
                  </a:schemeClr>
                </a:solidFill>
                <a:latin typeface="Times New Roman" pitchFamily="18" charset="0"/>
                <a:cs typeface="Times New Roman" pitchFamily="18" charset="0"/>
              </a:rPr>
              <a:t>Работу выполнила </a:t>
            </a:r>
          </a:p>
          <a:p>
            <a:pPr algn="ctr"/>
            <a:r>
              <a:rPr lang="ru-RU" sz="4000" smtClean="0">
                <a:solidFill>
                  <a:schemeClr val="accent3">
                    <a:lumMod val="75000"/>
                  </a:schemeClr>
                </a:solidFill>
                <a:latin typeface="Times New Roman" pitchFamily="18" charset="0"/>
                <a:cs typeface="Times New Roman" pitchFamily="18" charset="0"/>
              </a:rPr>
              <a:t>студентка группы 221Юс</a:t>
            </a:r>
          </a:p>
          <a:p>
            <a:pPr algn="ctr"/>
            <a:r>
              <a:rPr lang="ru-RU" sz="4000" smtClean="0">
                <a:solidFill>
                  <a:schemeClr val="accent3">
                    <a:lumMod val="75000"/>
                  </a:schemeClr>
                </a:solidFill>
                <a:latin typeface="Times New Roman" pitchFamily="18" charset="0"/>
                <a:cs typeface="Times New Roman" pitchFamily="18" charset="0"/>
              </a:rPr>
              <a:t>Захарина Дарья </a:t>
            </a:r>
            <a:endParaRPr lang="ru-RU" sz="4000">
              <a:solidFill>
                <a:schemeClr val="accent3">
                  <a:lumMod val="75000"/>
                </a:schemeClr>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207250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anim calcmode="lin" valueType="num">
                                      <p:cBhvr>
                                        <p:cTn id="16"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b="1" smtClean="0">
                <a:latin typeface="Times New Roman" pitchFamily="18" charset="0"/>
                <a:cs typeface="Times New Roman" pitchFamily="18" charset="0"/>
              </a:rPr>
              <a:t>Определение</a:t>
            </a:r>
            <a:endParaRPr lang="ru-RU" sz="2400" b="1">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92500" lnSpcReduction="20000"/>
          </a:bodyPr>
          <a:lstStyle/>
          <a:p>
            <a:endParaRPr lang="ru-RU" smtClean="0">
              <a:latin typeface="Times New Roman" pitchFamily="18" charset="0"/>
              <a:cs typeface="Times New Roman" pitchFamily="18" charset="0"/>
            </a:endParaRPr>
          </a:p>
          <a:p>
            <a:pPr>
              <a:lnSpc>
                <a:spcPct val="160000"/>
              </a:lnSpc>
            </a:pPr>
            <a:r>
              <a:rPr lang="ru-RU" sz="1800" smtClean="0">
                <a:latin typeface="Times New Roman" pitchFamily="18" charset="0"/>
                <a:cs typeface="Times New Roman" pitchFamily="18" charset="0"/>
              </a:rPr>
              <a:t>Слово </a:t>
            </a:r>
            <a:r>
              <a:rPr lang="ru-RU" sz="1800">
                <a:latin typeface="Times New Roman" pitchFamily="18" charset="0"/>
                <a:cs typeface="Times New Roman" pitchFamily="18" charset="0"/>
              </a:rPr>
              <a:t>«тригонометрия» составлено из двух греческих слов: «тригонон» — треугольник и «метрео» — измеряю. </a:t>
            </a:r>
            <a:endParaRPr lang="ru-RU" sz="1800" smtClean="0">
              <a:latin typeface="Times New Roman" pitchFamily="18" charset="0"/>
              <a:cs typeface="Times New Roman" pitchFamily="18" charset="0"/>
            </a:endParaRPr>
          </a:p>
          <a:p>
            <a:pPr>
              <a:lnSpc>
                <a:spcPct val="160000"/>
              </a:lnSpc>
            </a:pPr>
            <a:r>
              <a:rPr lang="ru-RU" sz="1800" smtClean="0">
                <a:latin typeface="Times New Roman" pitchFamily="18" charset="0"/>
                <a:cs typeface="Times New Roman" pitchFamily="18" charset="0"/>
              </a:rPr>
              <a:t>Тригонометрия — раздел математики</a:t>
            </a:r>
            <a:r>
              <a:rPr lang="ru-RU" sz="1800">
                <a:latin typeface="Times New Roman" pitchFamily="18" charset="0"/>
                <a:cs typeface="Times New Roman" pitchFamily="18" charset="0"/>
              </a:rPr>
              <a:t>, в котором изучаются тригонометрические функции и их приложения к геометрии</a:t>
            </a:r>
            <a:r>
              <a:rPr lang="ru-RU" sz="1800" smtClean="0">
                <a:latin typeface="Times New Roman" pitchFamily="18" charset="0"/>
                <a:cs typeface="Times New Roman" pitchFamily="18" charset="0"/>
              </a:rPr>
              <a:t>.</a:t>
            </a:r>
          </a:p>
          <a:p>
            <a:pPr>
              <a:lnSpc>
                <a:spcPct val="160000"/>
              </a:lnSpc>
            </a:pPr>
            <a:r>
              <a:rPr lang="ru-RU" sz="1800">
                <a:latin typeface="Times New Roman" pitchFamily="18" charset="0"/>
                <a:cs typeface="Times New Roman" pitchFamily="18" charset="0"/>
              </a:rPr>
              <a:t>Основной задачей тригонометрии является нахождение неизвестных параметров треугольника по данным значениям других его параметров.</a:t>
            </a:r>
          </a:p>
        </p:txBody>
      </p:sp>
    </p:spTree>
    <p:extLst>
      <p:ext uri="{BB962C8B-B14F-4D97-AF65-F5344CB8AC3E}">
        <p14:creationId xmlns="" xmlns:p14="http://schemas.microsoft.com/office/powerpoint/2010/main" val="2845736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par>
                          <p:cTn id="16" fill="hold">
                            <p:stCondLst>
                              <p:cond delay="60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32656"/>
            <a:ext cx="8064896" cy="4464496"/>
          </a:xfrm>
        </p:spPr>
        <p:txBody>
          <a:bodyPr>
            <a:normAutofit/>
          </a:bodyPr>
          <a:lstStyle/>
          <a:p>
            <a:r>
              <a:rPr lang="ru-RU" sz="1800">
                <a:latin typeface="Times New Roman" pitchFamily="18" charset="0"/>
                <a:cs typeface="Times New Roman" pitchFamily="18" charset="0"/>
              </a:rPr>
              <a:t>Тригонометрические вычисления применяются практически во всех областях геометрии, физики и инженерного дела. Большое значение имеет техника триангуляции, позволяющая измерять расстояния до недалёких звёзд в астрономии, между ориентирами в географии, контролировать системы навигации спутников. Также следует отметить применение тригонометрии в таких областях, как теория музыки, акустика, оптика, анализ финансовых рынков, </a:t>
            </a:r>
            <a:r>
              <a:rPr lang="ru-RU" sz="1800" smtClean="0">
                <a:latin typeface="Times New Roman" pitchFamily="18" charset="0"/>
                <a:cs typeface="Times New Roman" pitchFamily="18" charset="0"/>
              </a:rPr>
              <a:t>электроника</a:t>
            </a:r>
            <a:r>
              <a:rPr lang="ru-RU" sz="1800">
                <a:latin typeface="Times New Roman" pitchFamily="18" charset="0"/>
                <a:cs typeface="Times New Roman" pitchFamily="18" charset="0"/>
              </a:rPr>
              <a:t>, </a:t>
            </a:r>
            <a:r>
              <a:rPr lang="ru-RU" sz="1800" smtClean="0">
                <a:latin typeface="Times New Roman" pitchFamily="18" charset="0"/>
                <a:cs typeface="Times New Roman" pitchFamily="18" charset="0"/>
              </a:rPr>
              <a:t>теория</a:t>
            </a:r>
            <a:r>
              <a:rPr lang="ru-RU" sz="1800">
                <a:latin typeface="Times New Roman" pitchFamily="18" charset="0"/>
                <a:cs typeface="Times New Roman" pitchFamily="18" charset="0"/>
              </a:rPr>
              <a:t> </a:t>
            </a:r>
            <a:r>
              <a:rPr lang="ru-RU" sz="1800" smtClean="0">
                <a:latin typeface="Times New Roman" pitchFamily="18" charset="0"/>
                <a:cs typeface="Times New Roman" pitchFamily="18" charset="0"/>
              </a:rPr>
              <a:t>вероятностей</a:t>
            </a:r>
            <a:r>
              <a:rPr lang="ru-RU" sz="1800">
                <a:latin typeface="Times New Roman" pitchFamily="18" charset="0"/>
                <a:cs typeface="Times New Roman" pitchFamily="18" charset="0"/>
              </a:rPr>
              <a:t>, статистика, биология,  медицина (включая ультразвуковое исследование (УЗИ) и компьютерную томографию), фармацевтика, химия, теория чисел (и, </a:t>
            </a:r>
            <a:r>
              <a:rPr lang="ru-RU" sz="1800" smtClean="0">
                <a:latin typeface="Times New Roman" pitchFamily="18" charset="0"/>
                <a:cs typeface="Times New Roman" pitchFamily="18" charset="0"/>
              </a:rPr>
              <a:t>какследствие</a:t>
            </a:r>
            <a:r>
              <a:rPr lang="ru-RU" sz="1800">
                <a:latin typeface="Times New Roman" pitchFamily="18" charset="0"/>
                <a:cs typeface="Times New Roman" pitchFamily="18" charset="0"/>
              </a:rPr>
              <a:t>, криптография), сейсмология, метеорология, </a:t>
            </a:r>
            <a:r>
              <a:rPr lang="ru-RU" sz="1800" smtClean="0">
                <a:latin typeface="Times New Roman" pitchFamily="18" charset="0"/>
                <a:cs typeface="Times New Roman" pitchFamily="18" charset="0"/>
              </a:rPr>
              <a:t>океанология,картография</a:t>
            </a:r>
            <a:r>
              <a:rPr lang="ru-RU" sz="1800">
                <a:latin typeface="Times New Roman" pitchFamily="18" charset="0"/>
                <a:cs typeface="Times New Roman" pitchFamily="18" charset="0"/>
              </a:rPr>
              <a:t>, многие разделы физики, топография и геодезия, архитектура, фонетика, экономика, электронная техника, машиностроение, компьютерная графика,кристаллография.</a:t>
            </a:r>
          </a:p>
          <a:p>
            <a:endParaRPr lang="ru-RU"/>
          </a:p>
        </p:txBody>
      </p:sp>
    </p:spTree>
    <p:extLst>
      <p:ext uri="{BB962C8B-B14F-4D97-AF65-F5344CB8AC3E}">
        <p14:creationId xmlns="" xmlns:p14="http://schemas.microsoft.com/office/powerpoint/2010/main" val="21361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476672"/>
            <a:ext cx="7992888" cy="3888432"/>
          </a:xfrm>
        </p:spPr>
        <p:txBody>
          <a:bodyPr>
            <a:normAutofit lnSpcReduction="10000"/>
          </a:bodyPr>
          <a:lstStyle/>
          <a:p>
            <a:pPr>
              <a:lnSpc>
                <a:spcPct val="150000"/>
              </a:lnSpc>
            </a:pPr>
            <a:endParaRPr lang="ru-RU" dirty="0" smtClean="0">
              <a:latin typeface="Times New Roman" pitchFamily="18" charset="0"/>
              <a:cs typeface="Times New Roman" pitchFamily="18" charset="0"/>
            </a:endParaRPr>
          </a:p>
          <a:p>
            <a:pPr>
              <a:lnSpc>
                <a:spcPct val="150000"/>
              </a:lnSpc>
            </a:pPr>
            <a:r>
              <a:rPr lang="ru-RU" dirty="0" smtClean="0">
                <a:latin typeface="Times New Roman" pitchFamily="18" charset="0"/>
                <a:cs typeface="Times New Roman" pitchFamily="18" charset="0"/>
              </a:rPr>
              <a:t>Первые </a:t>
            </a:r>
            <a:r>
              <a:rPr lang="ru-RU" dirty="0">
                <a:latin typeface="Times New Roman" pitchFamily="18" charset="0"/>
                <a:cs typeface="Times New Roman" pitchFamily="18" charset="0"/>
              </a:rPr>
              <a:t>методы нахождения неизвестных параметров данного треугольника были развиты учеными Древней Греции за несколько веков до нашей эры. Греческие астрономы не знали синусов, косинусов и тангенсов. Вместо таблиц этих величин они употребляли таблицы, позволявшие отыскивать хорду окружности </a:t>
            </a:r>
            <a:r>
              <a:rPr lang="ru-RU" dirty="0" smtClean="0">
                <a:latin typeface="Times New Roman" pitchFamily="18" charset="0"/>
                <a:cs typeface="Times New Roman" pitchFamily="18" charset="0"/>
              </a:rPr>
              <a:t>по </a:t>
            </a:r>
            <a:r>
              <a:rPr lang="ru-RU" dirty="0">
                <a:latin typeface="Times New Roman" pitchFamily="18" charset="0"/>
                <a:cs typeface="Times New Roman" pitchFamily="18" charset="0"/>
              </a:rPr>
              <a:t>стягиваемой ею дуге. Дуги измерялись в градусах и минутах</a:t>
            </a:r>
            <a:r>
              <a:rPr lang="ru-RU" dirty="0" smtClean="0">
                <a:latin typeface="Times New Roman" pitchFamily="18" charset="0"/>
                <a:cs typeface="Times New Roman" pitchFamily="18" charset="0"/>
              </a:rPr>
              <a:t>.</a:t>
            </a:r>
          </a:p>
          <a:p>
            <a:pPr>
              <a:lnSpc>
                <a:spcPct val="150000"/>
              </a:lnSpc>
            </a:pPr>
            <a:r>
              <a:rPr lang="ru-RU" dirty="0">
                <a:latin typeface="Times New Roman" pitchFamily="18" charset="0"/>
                <a:cs typeface="Times New Roman" pitchFamily="18" charset="0"/>
              </a:rPr>
              <a:t>Все древние цивилизации вносили свой вклад в дело накопления тригонометрических знаний. На одной из глиняных табличек Древнего </a:t>
            </a:r>
            <a:r>
              <a:rPr lang="ru-RU" dirty="0" smtClean="0">
                <a:latin typeface="Times New Roman" pitchFamily="18" charset="0"/>
                <a:cs typeface="Times New Roman" pitchFamily="18" charset="0"/>
              </a:rPr>
              <a:t>Вавилона</a:t>
            </a:r>
            <a:r>
              <a:rPr lang="ru-RU" dirty="0">
                <a:latin typeface="Times New Roman" pitchFamily="18" charset="0"/>
                <a:cs typeface="Times New Roman" pitchFamily="18" charset="0"/>
              </a:rPr>
              <a:t>, возраст которой определяется вторым тысячелетием до нашей эры, решается тригонометрическая задача.</a:t>
            </a:r>
          </a:p>
          <a:p>
            <a:pPr>
              <a:lnSpc>
                <a:spcPct val="150000"/>
              </a:lnSpc>
            </a:pPr>
            <a:endParaRPr lang="ru-RU" dirty="0">
              <a:latin typeface="Times New Roman" pitchFamily="18" charset="0"/>
              <a:cs typeface="Times New Roman" pitchFamily="18" charset="0"/>
            </a:endParaRPr>
          </a:p>
          <a:p>
            <a:endParaRPr lang="ru-RU" dirty="0"/>
          </a:p>
        </p:txBody>
      </p:sp>
    </p:spTree>
    <p:extLst>
      <p:ext uri="{BB962C8B-B14F-4D97-AF65-F5344CB8AC3E}">
        <p14:creationId xmlns="" xmlns:p14="http://schemas.microsoft.com/office/powerpoint/2010/main" val="806715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678204"/>
            <a:ext cx="5832648" cy="2105513"/>
          </a:xfrm>
        </p:spPr>
        <p:txBody>
          <a:bodyPr/>
          <a:lstStyle/>
          <a:p>
            <a:r>
              <a:rPr lang="ru-RU">
                <a:latin typeface="Times New Roman" pitchFamily="18" charset="0"/>
                <a:cs typeface="Times New Roman" pitchFamily="18" charset="0"/>
              </a:rPr>
              <a:t>Значительно развили тригонометрию индийские средневековые астрономы и арабские ученые. В X веке багдадский ученый Абу-ль-Вефа присоединил к понятиям синусов и косинусов понятия тангенсов, котангенсов, секансов и косекансов. Абу-ль-Вефа установил также основные соотношения между ними.</a:t>
            </a:r>
          </a:p>
        </p:txBody>
      </p:sp>
      <p:pic>
        <p:nvPicPr>
          <p:cNvPr id="4" name="Рисунок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660232" y="387382"/>
            <a:ext cx="1512168" cy="2177521"/>
          </a:xfrm>
          <a:prstGeom prst="rect">
            <a:avLst/>
          </a:prstGeom>
        </p:spPr>
      </p:pic>
      <p:pic>
        <p:nvPicPr>
          <p:cNvPr id="5" name="Рисунок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09201" y="2564903"/>
            <a:ext cx="1630549" cy="2298429"/>
          </a:xfrm>
          <a:prstGeom prst="rect">
            <a:avLst/>
          </a:prstGeom>
        </p:spPr>
      </p:pic>
      <p:sp>
        <p:nvSpPr>
          <p:cNvPr id="6" name="TextBox 5"/>
          <p:cNvSpPr txBox="1"/>
          <p:nvPr/>
        </p:nvSpPr>
        <p:spPr>
          <a:xfrm>
            <a:off x="2699792" y="2801229"/>
            <a:ext cx="6048672" cy="2062103"/>
          </a:xfrm>
          <a:prstGeom prst="rect">
            <a:avLst/>
          </a:prstGeom>
          <a:noFill/>
        </p:spPr>
        <p:txBody>
          <a:bodyPr wrap="square" rtlCol="0">
            <a:spAutoFit/>
          </a:bodyPr>
          <a:lstStyle/>
          <a:p>
            <a:r>
              <a:rPr lang="ru-RU" sz="1600" b="1">
                <a:latin typeface="Times New Roman" pitchFamily="18" charset="0"/>
                <a:cs typeface="Times New Roman" pitchFamily="18" charset="0"/>
              </a:rPr>
              <a:t>Благодаря работам знаменитого арабского ученого Насир эд-Дина (1201—1274) тригонометрия становится самостоятельной научной дисциплиной. Насир эд-Дин рассмотрел все случаи решения плоских и сферических треугольников. В XII веке с арабского языка на латинский был переведен ряд астрономических работ, по которым европейцы познакомились с тригонометрией, не многие работы Насир эд-Дина остались им неизвестны.</a:t>
            </a:r>
          </a:p>
        </p:txBody>
      </p:sp>
    </p:spTree>
    <p:extLst>
      <p:ext uri="{BB962C8B-B14F-4D97-AF65-F5344CB8AC3E}">
        <p14:creationId xmlns="" xmlns:p14="http://schemas.microsoft.com/office/powerpoint/2010/main" val="2513320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20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139952" y="499005"/>
            <a:ext cx="3915916" cy="4131797"/>
          </a:xfrm>
        </p:spPr>
        <p:txBody>
          <a:bodyPr/>
          <a:lstStyle/>
          <a:p>
            <a:r>
              <a:rPr lang="ru-RU" dirty="0">
                <a:latin typeface="Times New Roman" pitchFamily="18" charset="0"/>
                <a:cs typeface="Times New Roman" pitchFamily="18" charset="0"/>
              </a:rPr>
              <a:t>Выдающийся немецкий астроном XV века </a:t>
            </a:r>
            <a:r>
              <a:rPr lang="ru-RU" dirty="0" err="1">
                <a:latin typeface="Times New Roman" pitchFamily="18" charset="0"/>
                <a:cs typeface="Times New Roman" pitchFamily="18" charset="0"/>
              </a:rPr>
              <a:t>Региомонтан</a:t>
            </a:r>
            <a:r>
              <a:rPr lang="ru-RU" dirty="0">
                <a:latin typeface="Times New Roman" pitchFamily="18" charset="0"/>
                <a:cs typeface="Times New Roman" pitchFamily="18" charset="0"/>
              </a:rPr>
              <a:t> (1436—1476) заново сформулировал теоремы </a:t>
            </a:r>
            <a:r>
              <a:rPr lang="ru-RU" dirty="0" err="1">
                <a:latin typeface="Times New Roman" pitchFamily="18" charset="0"/>
                <a:cs typeface="Times New Roman" pitchFamily="18" charset="0"/>
              </a:rPr>
              <a:t>Насир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эд-Дина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Региомонтан</a:t>
            </a:r>
            <a:r>
              <a:rPr lang="ru-RU" dirty="0">
                <a:latin typeface="Times New Roman" pitchFamily="18" charset="0"/>
                <a:cs typeface="Times New Roman" pitchFamily="18" charset="0"/>
              </a:rPr>
              <a:t> составил таблицы синусов плоских углов с точностью до седьмой значащей цифры. В середине XVIII века, благодаря русскому академику Леонарду Эйлеру (1707—1783), тригонометрия приняла современный вид. Он разработал её как науку о тригонометрических функциях, ввел </a:t>
            </a:r>
            <a:r>
              <a:rPr lang="ru-RU" dirty="0" smtClean="0">
                <a:latin typeface="Times New Roman" pitchFamily="18" charset="0"/>
                <a:cs typeface="Times New Roman" pitchFamily="18" charset="0"/>
              </a:rPr>
              <a:t>записи</a:t>
            </a:r>
            <a:r>
              <a:rPr lang="en-US"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sin</a:t>
            </a:r>
            <a:r>
              <a:rPr lang="ru-RU" i="1" dirty="0" err="1" smtClean="0">
                <a:latin typeface="Times New Roman" pitchFamily="18" charset="0"/>
                <a:cs typeface="Times New Roman" pitchFamily="18" charset="0"/>
              </a:rPr>
              <a:t>x</a:t>
            </a:r>
            <a:r>
              <a:rPr lang="ru-RU" i="1" dirty="0">
                <a:latin typeface="Times New Roman" pitchFamily="18" charset="0"/>
                <a:cs typeface="Times New Roman" pitchFamily="18" charset="0"/>
              </a:rPr>
              <a:t>, </a:t>
            </a:r>
            <a:r>
              <a:rPr lang="ru-RU" dirty="0" err="1">
                <a:latin typeface="Times New Roman" pitchFamily="18" charset="0"/>
                <a:cs typeface="Times New Roman" pitchFamily="18" charset="0"/>
              </a:rPr>
              <a:t>tg</a:t>
            </a:r>
            <a:r>
              <a:rPr lang="ru-RU" i="1" dirty="0" err="1">
                <a:latin typeface="Times New Roman" pitchFamily="18" charset="0"/>
                <a:cs typeface="Times New Roman" pitchFamily="18" charset="0"/>
              </a:rPr>
              <a:t>x</a:t>
            </a:r>
            <a:r>
              <a:rPr lang="ru-RU" i="1" dirty="0">
                <a:latin typeface="Times New Roman" pitchFamily="18" charset="0"/>
                <a:cs typeface="Times New Roman" pitchFamily="18" charset="0"/>
              </a:rPr>
              <a:t>, </a:t>
            </a:r>
            <a:r>
              <a:rPr lang="ru-RU" dirty="0">
                <a:latin typeface="Times New Roman" pitchFamily="18" charset="0"/>
                <a:cs typeface="Times New Roman" pitchFamily="18" charset="0"/>
              </a:rPr>
              <a:t>обозначил </a:t>
            </a:r>
            <a:r>
              <a:rPr lang="ru-RU" i="1" dirty="0">
                <a:latin typeface="Times New Roman" pitchFamily="18" charset="0"/>
                <a:cs typeface="Times New Roman" pitchFamily="18" charset="0"/>
              </a:rPr>
              <a:t>а, в, с</a:t>
            </a:r>
            <a:r>
              <a:rPr lang="ru-RU" dirty="0">
                <a:latin typeface="Times New Roman" pitchFamily="18" charset="0"/>
                <a:cs typeface="Times New Roman" pitchFamily="18" charset="0"/>
              </a:rPr>
              <a:t> для сторон и </a:t>
            </a:r>
            <a:r>
              <a:rPr lang="ru-RU" i="1" dirty="0">
                <a:latin typeface="Times New Roman" pitchFamily="18" charset="0"/>
                <a:cs typeface="Times New Roman" pitchFamily="18" charset="0"/>
              </a:rPr>
              <a:t>А,В,С</a:t>
            </a:r>
            <a:r>
              <a:rPr lang="ru-RU" dirty="0">
                <a:latin typeface="Times New Roman" pitchFamily="18" charset="0"/>
                <a:cs typeface="Times New Roman" pitchFamily="18" charset="0"/>
              </a:rPr>
              <a:t>  для противоположных углов </a:t>
            </a:r>
            <a:r>
              <a:rPr lang="ru-RU" i="1" dirty="0">
                <a:latin typeface="Times New Roman" pitchFamily="18" charset="0"/>
                <a:cs typeface="Times New Roman" pitchFamily="18" charset="0"/>
              </a:rPr>
              <a:t>Δ АВС</a:t>
            </a:r>
            <a:r>
              <a:rPr lang="ru-RU" dirty="0">
                <a:latin typeface="Times New Roman" pitchFamily="18" charset="0"/>
                <a:cs typeface="Times New Roman" pitchFamily="18" charset="0"/>
              </a:rPr>
              <a:t>.</a:t>
            </a:r>
          </a:p>
        </p:txBody>
      </p:sp>
      <p:pic>
        <p:nvPicPr>
          <p:cNvPr id="4" name="Рисунок 3" descr="http://sci.tspu.ru/SITES/posobie/trigon/images/3/regionomtani.jpg"/>
          <p:cNvPicPr/>
          <p:nvPr/>
        </p:nvPicPr>
        <p:blipFill>
          <a:blip r:embed="rId2" cstate="print"/>
          <a:srcRect/>
          <a:stretch>
            <a:fillRect/>
          </a:stretch>
        </p:blipFill>
        <p:spPr bwMode="auto">
          <a:xfrm>
            <a:off x="1187624" y="617375"/>
            <a:ext cx="2736304" cy="3888432"/>
          </a:xfrm>
          <a:prstGeom prst="rect">
            <a:avLst/>
          </a:prstGeom>
          <a:noFill/>
          <a:ln w="9525">
            <a:noFill/>
            <a:miter lim="800000"/>
            <a:headEnd/>
            <a:tailEnd/>
          </a:ln>
        </p:spPr>
      </p:pic>
    </p:spTree>
    <p:extLst>
      <p:ext uri="{BB962C8B-B14F-4D97-AF65-F5344CB8AC3E}">
        <p14:creationId xmlns="" xmlns:p14="http://schemas.microsoft.com/office/powerpoint/2010/main" val="1682186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139952" y="1340768"/>
            <a:ext cx="4824536" cy="3319196"/>
          </a:xfrm>
        </p:spPr>
        <p:txBody>
          <a:bodyPr>
            <a:normAutofit/>
          </a:bodyPr>
          <a:lstStyle/>
          <a:p>
            <a:r>
              <a:rPr lang="ru-RU">
                <a:latin typeface="Times New Roman" pitchFamily="18" charset="0"/>
                <a:cs typeface="Times New Roman" pitchFamily="18" charset="0"/>
              </a:rPr>
              <a:t>Эйлер рассматривал тригонометрические функции аргумента </a:t>
            </a:r>
            <a:r>
              <a:rPr lang="ru-RU" i="1">
                <a:latin typeface="Times New Roman" pitchFamily="18" charset="0"/>
                <a:cs typeface="Times New Roman" pitchFamily="18" charset="0"/>
              </a:rPr>
              <a:t>х - </a:t>
            </a:r>
            <a:r>
              <a:rPr lang="ru-RU">
                <a:latin typeface="Times New Roman" pitchFamily="18" charset="0"/>
                <a:cs typeface="Times New Roman" pitchFamily="18" charset="0"/>
              </a:rPr>
              <a:t>радианной меры соответствующего угла, давая этому аргументу различные значения: положительные, отрицательные и даже комплексные. Он же ввел и обратные тригонометрические функции.</a:t>
            </a:r>
          </a:p>
        </p:txBody>
      </p:sp>
      <p:pic>
        <p:nvPicPr>
          <p:cNvPr id="4" name="Рисунок 3" descr="http://sci.tspu.ru/SITES/posobie/trigon/images/3/eiler.jpg"/>
          <p:cNvPicPr/>
          <p:nvPr/>
        </p:nvPicPr>
        <p:blipFill>
          <a:blip r:embed="rId2" cstate="print"/>
          <a:srcRect/>
          <a:stretch>
            <a:fillRect/>
          </a:stretch>
        </p:blipFill>
        <p:spPr bwMode="auto">
          <a:xfrm>
            <a:off x="683568" y="480120"/>
            <a:ext cx="3024336" cy="3750177"/>
          </a:xfrm>
          <a:prstGeom prst="rect">
            <a:avLst/>
          </a:prstGeom>
          <a:noFill/>
          <a:ln w="9525">
            <a:noFill/>
            <a:miter lim="800000"/>
            <a:headEnd/>
            <a:tailEnd/>
          </a:ln>
        </p:spPr>
      </p:pic>
    </p:spTree>
    <p:extLst>
      <p:ext uri="{BB962C8B-B14F-4D97-AF65-F5344CB8AC3E}">
        <p14:creationId xmlns="" xmlns:p14="http://schemas.microsoft.com/office/powerpoint/2010/main" val="1272148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404664"/>
            <a:ext cx="7920880" cy="4536504"/>
          </a:xfrm>
        </p:spPr>
        <p:txBody>
          <a:bodyPr>
            <a:normAutofit lnSpcReduction="10000"/>
          </a:bodyPr>
          <a:lstStyle/>
          <a:p>
            <a:r>
              <a:rPr lang="ru-RU">
                <a:latin typeface="Times New Roman" pitchFamily="18" charset="0"/>
                <a:cs typeface="Times New Roman" pitchFamily="18" charset="0"/>
              </a:rPr>
              <a:t>Древняя </a:t>
            </a:r>
            <a:r>
              <a:rPr lang="ru-RU" smtClean="0">
                <a:latin typeface="Times New Roman" pitchFamily="18" charset="0"/>
                <a:cs typeface="Times New Roman" pitchFamily="18" charset="0"/>
              </a:rPr>
              <a:t>Греция</a:t>
            </a:r>
          </a:p>
          <a:p>
            <a:endParaRPr lang="ru-RU">
              <a:latin typeface="Times New Roman" pitchFamily="18" charset="0"/>
              <a:cs typeface="Times New Roman" pitchFamily="18" charset="0"/>
            </a:endParaRPr>
          </a:p>
          <a:p>
            <a:r>
              <a:rPr lang="ru-RU">
                <a:latin typeface="Times New Roman" pitchFamily="18" charset="0"/>
                <a:cs typeface="Times New Roman" pitchFamily="18" charset="0"/>
              </a:rPr>
              <a:t>Древнегреческие математики в своих построениях, связанных с измерением дуг круга, использовали технику хорд. Перпендикуляр к хорде, опущенный из центра окружности, делит пополам дугу и опирающуюся на неё хорду. Половина поделенной пополам хорды — это синус половинного угла, и поэтому функция синус известна также как «половина хорды». Благодаря этой зависимости, значительное число тригонометрических тождеств и теорем, известных сегодня, были также известны древнегреческим математикам, но в эквивалентной хордовой форме.</a:t>
            </a:r>
          </a:p>
          <a:p>
            <a:r>
              <a:rPr lang="ru-RU">
                <a:latin typeface="Times New Roman" pitchFamily="18" charset="0"/>
                <a:cs typeface="Times New Roman" pitchFamily="18" charset="0"/>
              </a:rPr>
              <a:t>Хотя в работах Евклида и Архимеда нет тригонометрии в строгом смысле этого слова, их теоремы представлены в геометрическом виде, эквивалентном специфическим тригонометрическим формулам. Теорема Архимеда для деления хорд эквивалентна формулам для синусов суммы и разности углов. Для компенсации отсутствия таблицы хорд математики времен Аристарха иногда использовали хорошо известную теорему, в современной записи — sin α/ sin β &lt; α/β &lt; tan α/ tan β, где 0° &lt; β &lt; α &lt; 90°, совместно с другими теоремами.</a:t>
            </a:r>
          </a:p>
          <a:p>
            <a:endParaRPr lang="ru-RU"/>
          </a:p>
        </p:txBody>
      </p:sp>
    </p:spTree>
    <p:extLst>
      <p:ext uri="{BB962C8B-B14F-4D97-AF65-F5344CB8AC3E}">
        <p14:creationId xmlns="" xmlns:p14="http://schemas.microsoft.com/office/powerpoint/2010/main" val="2335147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427984" y="548680"/>
            <a:ext cx="3771900" cy="4104456"/>
          </a:xfrm>
        </p:spPr>
        <p:txBody>
          <a:bodyPr>
            <a:normAutofit lnSpcReduction="10000"/>
          </a:bodyPr>
          <a:lstStyle/>
          <a:p>
            <a:r>
              <a:rPr lang="ru-RU" dirty="0">
                <a:latin typeface="Times New Roman" pitchFamily="18" charset="0"/>
                <a:cs typeface="Times New Roman" pitchFamily="18" charset="0"/>
              </a:rPr>
              <a:t>Первые тригонометрические таблицы были, вероятно, составлены Гиппархом </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Никейск</a:t>
            </a:r>
            <a:r>
              <a:rPr lang="ru-RU" dirty="0" err="1" smtClean="0">
                <a:latin typeface="Times New Roman" pitchFamily="18" charset="0"/>
                <a:cs typeface="Times New Roman" pitchFamily="18" charset="0"/>
              </a:rPr>
              <a:t>и</a:t>
            </a:r>
            <a:r>
              <a:rPr lang="ru-RU" dirty="0" err="1" smtClean="0">
                <a:latin typeface="Times New Roman" pitchFamily="18" charset="0"/>
                <a:cs typeface="Times New Roman" pitchFamily="18" charset="0"/>
              </a:rPr>
              <a:t>м</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(180—125 лет до н. э.). Гиппарх был первым, кто свёл в таблицы соответствующие величины дуг и хорд для серии углов. Систематическое использование полной окружности в 360° установилось в основном благодаря Гиппарху и его таблице хорд. Возможно Гиппарх взял идею такого деления у </a:t>
            </a:r>
            <a:r>
              <a:rPr lang="ru-RU" dirty="0" err="1">
                <a:latin typeface="Times New Roman" pitchFamily="18" charset="0"/>
                <a:cs typeface="Times New Roman" pitchFamily="18" charset="0"/>
              </a:rPr>
              <a:t>Гипсикла</a:t>
            </a:r>
            <a:r>
              <a:rPr lang="ru-RU" dirty="0">
                <a:latin typeface="Times New Roman" pitchFamily="18" charset="0"/>
                <a:cs typeface="Times New Roman" pitchFamily="18" charset="0"/>
              </a:rPr>
              <a:t>, который ранее разделил день на 360 частей, хотя такое деление дня могли предложить и вавилонские астрономы.</a:t>
            </a:r>
          </a:p>
          <a:p>
            <a:endParaRPr lang="ru-RU" dirty="0"/>
          </a:p>
        </p:txBody>
      </p:sp>
      <p:pic>
        <p:nvPicPr>
          <p:cNvPr id="4" name="Рисунок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043608" y="668423"/>
            <a:ext cx="2984500" cy="3632200"/>
          </a:xfrm>
          <a:prstGeom prst="rect">
            <a:avLst/>
          </a:prstGeom>
        </p:spPr>
      </p:pic>
    </p:spTree>
    <p:extLst>
      <p:ext uri="{BB962C8B-B14F-4D97-AF65-F5344CB8AC3E}">
        <p14:creationId xmlns="" xmlns:p14="http://schemas.microsoft.com/office/powerpoint/2010/main" val="933230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Углы">
  <a:themeElements>
    <a:clrScheme name="Углы">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Углы">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Углы">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175</TotalTime>
  <Words>714</Words>
  <Application>Microsoft Office PowerPoint</Application>
  <PresentationFormat>Экран (4:3)</PresentationFormat>
  <Paragraphs>31</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Углы</vt:lpstr>
      <vt:lpstr>Исторические сведения по тригонометрии</vt:lpstr>
      <vt:lpstr>Определение</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Исторические сведения по тригонометрии</dc:title>
  <dc:creator>Станислав</dc:creator>
  <cp:lastModifiedBy>Admin</cp:lastModifiedBy>
  <cp:revision>20</cp:revision>
  <dcterms:created xsi:type="dcterms:W3CDTF">2012-11-28T14:57:42Z</dcterms:created>
  <dcterms:modified xsi:type="dcterms:W3CDTF">2012-12-04T14:40:16Z</dcterms:modified>
</cp:coreProperties>
</file>