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3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E4FB8C-1DB0-49C6-87FE-4C0B96361C4C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A11FE-B9E6-4A67-8EDC-29E742149A0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95365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14.05.2012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1640" y="2348880"/>
            <a:ext cx="7406640" cy="1472184"/>
          </a:xfrm>
        </p:spPr>
        <p:txBody>
          <a:bodyPr>
            <a:noAutofit/>
          </a:bodyPr>
          <a:lstStyle/>
          <a:p>
            <a:r>
              <a:rPr lang="ru-RU" sz="6000" dirty="0" smtClean="0"/>
              <a:t>Векторы в пространстве</a:t>
            </a:r>
            <a:endParaRPr lang="ru-RU" sz="6000" dirty="0"/>
          </a:p>
        </p:txBody>
      </p:sp>
    </p:spTree>
    <p:extLst>
      <p:ext uri="{BB962C8B-B14F-4D97-AF65-F5344CB8AC3E}">
        <p14:creationId xmlns="" xmlns:p14="http://schemas.microsoft.com/office/powerpoint/2010/main" val="342724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60648"/>
            <a:ext cx="7498080" cy="460851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Правила сложения двух векторов:</a:t>
            </a:r>
          </a:p>
          <a:p>
            <a:pPr marL="596646" indent="-514350">
              <a:buAutoNum type="arabicParenR"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Правило треугольника</a:t>
            </a:r>
          </a:p>
          <a:p>
            <a:pPr marL="870966" lvl="1" indent="-514350">
              <a:buAutoNum type="arabicParenR"/>
            </a:pPr>
            <a:endParaRPr lang="ru-RU" sz="2400" dirty="0">
              <a:solidFill>
                <a:schemeClr val="accent5">
                  <a:lumMod val="75000"/>
                </a:schemeClr>
              </a:solidFill>
            </a:endParaRPr>
          </a:p>
          <a:p>
            <a:pPr marL="596646" indent="-514350">
              <a:buAutoNum type="arabicParenR"/>
            </a:pP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96646" indent="-514350">
              <a:buAutoNum type="arabicParenR"/>
            </a:pP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  <a:p>
            <a:pPr marL="596646" indent="-514350">
              <a:buAutoNum type="arabicParenR"/>
            </a:pP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96646" indent="-514350">
              <a:buAutoNum type="arabicParenR"/>
            </a:pPr>
            <a:endParaRPr lang="ru-RU" sz="2800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596646" indent="-514350">
              <a:buAutoNum type="arabicParenR"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Правило параллелограмма</a:t>
            </a:r>
          </a:p>
          <a:p>
            <a:pPr marL="82296" indent="0">
              <a:buNone/>
            </a:pPr>
            <a:endParaRPr lang="ru-RU" sz="2800" dirty="0"/>
          </a:p>
          <a:p>
            <a:pPr marL="596646" indent="-514350">
              <a:buAutoNum type="arabicParenR"/>
            </a:pPr>
            <a:endParaRPr lang="ru-RU" sz="2800" dirty="0" smtClean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160136" y="2924944"/>
            <a:ext cx="2123832" cy="37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0800000" flipH="1" flipV="1">
            <a:off x="3143240" y="1643050"/>
            <a:ext cx="1153279" cy="12996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160136" y="1636193"/>
            <a:ext cx="1006961" cy="12887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Блок-схема: узел 19"/>
          <p:cNvSpPr/>
          <p:nvPr/>
        </p:nvSpPr>
        <p:spPr>
          <a:xfrm>
            <a:off x="2160069" y="2892691"/>
            <a:ext cx="45719" cy="72008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4" name="Прямая со стрелкой 23"/>
          <p:cNvCxnSpPr/>
          <p:nvPr/>
        </p:nvCxnSpPr>
        <p:spPr>
          <a:xfrm>
            <a:off x="2160069" y="6309320"/>
            <a:ext cx="1800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3121445" y="5229200"/>
            <a:ext cx="190895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flipV="1">
            <a:off x="2160136" y="5229200"/>
            <a:ext cx="961309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V="1">
            <a:off x="2160069" y="5229200"/>
            <a:ext cx="2870335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H="1">
            <a:off x="3960269" y="5229200"/>
            <a:ext cx="1070135" cy="108012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Блок-схема: узел 32"/>
          <p:cNvSpPr/>
          <p:nvPr/>
        </p:nvSpPr>
        <p:spPr>
          <a:xfrm>
            <a:off x="2160068" y="6286460"/>
            <a:ext cx="45719" cy="4571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TextBox 33"/>
          <p:cNvSpPr txBox="1"/>
          <p:nvPr/>
        </p:nvSpPr>
        <p:spPr>
          <a:xfrm>
            <a:off x="5796136" y="1772816"/>
            <a:ext cx="2376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 + BC = AC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5868144" y="558459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 + AP = AC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2915816" y="3068356"/>
            <a:ext cx="9357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+ b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2182927" y="190035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3835424" y="1905790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9" name="TextBox 38"/>
          <p:cNvSpPr txBox="1"/>
          <p:nvPr/>
        </p:nvSpPr>
        <p:spPr>
          <a:xfrm>
            <a:off x="1822887" y="2744858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3023659" y="129744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4256122" y="2744029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4932040" y="504453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3" name="TextBox 42"/>
          <p:cNvSpPr txBox="1"/>
          <p:nvPr/>
        </p:nvSpPr>
        <p:spPr>
          <a:xfrm>
            <a:off x="2879643" y="4891956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44" name="TextBox 43"/>
          <p:cNvSpPr txBox="1"/>
          <p:nvPr/>
        </p:nvSpPr>
        <p:spPr>
          <a:xfrm>
            <a:off x="1822887" y="610179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5" name="TextBox 44"/>
          <p:cNvSpPr txBox="1"/>
          <p:nvPr/>
        </p:nvSpPr>
        <p:spPr>
          <a:xfrm>
            <a:off x="3971764" y="614751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2250676" y="544596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47" name="TextBox 46"/>
          <p:cNvSpPr txBox="1"/>
          <p:nvPr/>
        </p:nvSpPr>
        <p:spPr>
          <a:xfrm>
            <a:off x="3201660" y="544596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 rot="10800000" flipH="1" flipV="1">
            <a:off x="2968576" y="6392151"/>
            <a:ext cx="5821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2172788" y="1958272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 стрелкой 51"/>
          <p:cNvCxnSpPr/>
          <p:nvPr/>
        </p:nvCxnSpPr>
        <p:spPr>
          <a:xfrm>
            <a:off x="2915816" y="3144212"/>
            <a:ext cx="27495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3317830" y="3144212"/>
            <a:ext cx="24387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3780743" y="1915519"/>
            <a:ext cx="42069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5868144" y="177281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6444208" y="1772816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6984268" y="1772816"/>
            <a:ext cx="3240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2226470" y="5533019"/>
            <a:ext cx="3606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/>
          <p:nvPr/>
        </p:nvCxnSpPr>
        <p:spPr>
          <a:xfrm>
            <a:off x="2902351" y="6464121"/>
            <a:ext cx="4381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/>
          <p:nvPr/>
        </p:nvCxnSpPr>
        <p:spPr>
          <a:xfrm>
            <a:off x="3167096" y="5514353"/>
            <a:ext cx="38359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5885622" y="5546981"/>
            <a:ext cx="43468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6444208" y="5544127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/>
          <p:nvPr/>
        </p:nvCxnSpPr>
        <p:spPr>
          <a:xfrm>
            <a:off x="6966266" y="5534246"/>
            <a:ext cx="36004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386285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332656"/>
            <a:ext cx="7498080" cy="5040560"/>
          </a:xfrm>
        </p:spPr>
        <p:txBody>
          <a:bodyPr>
            <a:normAutofit fontScale="92500" lnSpcReduction="10000"/>
          </a:bodyPr>
          <a:lstStyle/>
          <a:p>
            <a:r>
              <a:rPr lang="ru-RU" sz="3600" dirty="0" smtClean="0">
                <a:solidFill>
                  <a:schemeClr val="accent5">
                    <a:lumMod val="75000"/>
                  </a:schemeClr>
                </a:solidFill>
              </a:rPr>
              <a:t>Свойства сложения векторов.</a:t>
            </a:r>
          </a:p>
          <a:p>
            <a:pPr marL="82296" indent="0">
              <a:buNone/>
            </a:pPr>
            <a:r>
              <a:rPr lang="ru-RU" sz="2800" dirty="0" smtClean="0"/>
              <a:t>Для любых векторов</a:t>
            </a:r>
            <a:r>
              <a:rPr lang="en-US" sz="2800" dirty="0" smtClean="0"/>
              <a:t> a, b </a:t>
            </a:r>
            <a:r>
              <a:rPr lang="ru-RU" sz="2800" dirty="0" smtClean="0"/>
              <a:t>и</a:t>
            </a:r>
            <a:r>
              <a:rPr lang="en-US" sz="2800" dirty="0" smtClean="0"/>
              <a:t> c</a:t>
            </a:r>
            <a:r>
              <a:rPr lang="ru-RU" sz="2800" dirty="0" smtClean="0"/>
              <a:t> справедливы равенства:</a:t>
            </a:r>
          </a:p>
          <a:p>
            <a:pPr marL="596646" indent="-514350">
              <a:buAutoNum type="arabicParenR"/>
            </a:pPr>
            <a:r>
              <a:rPr lang="en-US" sz="2800" dirty="0" smtClean="0"/>
              <a:t>a + b = b </a:t>
            </a:r>
            <a:r>
              <a:rPr lang="ru-RU" sz="2800" dirty="0" smtClean="0"/>
              <a:t>+</a:t>
            </a:r>
            <a:r>
              <a:rPr lang="en-US" sz="2800" dirty="0" smtClean="0"/>
              <a:t> </a:t>
            </a:r>
            <a:r>
              <a:rPr lang="en-US" sz="2800" dirty="0" smtClean="0"/>
              <a:t>a </a:t>
            </a:r>
            <a:r>
              <a:rPr lang="en-US" sz="2800" dirty="0"/>
              <a:t>-</a:t>
            </a:r>
            <a:r>
              <a:rPr lang="ru-RU" sz="2800" dirty="0" smtClean="0"/>
              <a:t> переместительный закон</a:t>
            </a:r>
            <a:r>
              <a:rPr lang="ru-RU" sz="2800" dirty="0"/>
              <a:t>.</a:t>
            </a:r>
            <a:endParaRPr lang="ru-RU" sz="2800" dirty="0" smtClean="0"/>
          </a:p>
          <a:p>
            <a:pPr marL="596646" indent="-514350">
              <a:buAutoNum type="arabicParenR"/>
            </a:pPr>
            <a:r>
              <a:rPr lang="ru-RU" sz="2800" dirty="0" smtClean="0"/>
              <a:t>( </a:t>
            </a:r>
            <a:r>
              <a:rPr lang="en-US" sz="2800" dirty="0" smtClean="0"/>
              <a:t>a + b ) + c = a + ( b + c )</a:t>
            </a:r>
            <a:r>
              <a:rPr lang="ru-RU" sz="2800" dirty="0" smtClean="0"/>
              <a:t> – сочетательный закон.</a:t>
            </a:r>
          </a:p>
          <a:p>
            <a:pPr marL="82296" indent="0">
              <a:buNone/>
            </a:pPr>
            <a:endParaRPr lang="ru-RU" dirty="0" smtClean="0"/>
          </a:p>
          <a:p>
            <a:pPr marL="82296" indent="0">
              <a:buNone/>
            </a:pPr>
            <a:r>
              <a:rPr lang="ru-RU" dirty="0" smtClean="0"/>
              <a:t>Два ненулевых вектора называются </a:t>
            </a:r>
            <a:r>
              <a:rPr lang="ru-RU" u="sng" dirty="0" smtClean="0"/>
              <a:t>противоположными</a:t>
            </a:r>
            <a:r>
              <a:rPr lang="ru-RU" dirty="0" smtClean="0"/>
              <a:t>, если их длины равны и они противоположно направлены</a:t>
            </a:r>
            <a:r>
              <a:rPr lang="en-US" dirty="0" smtClean="0"/>
              <a:t> </a:t>
            </a:r>
            <a:endParaRPr lang="ru-RU" dirty="0" smtClean="0"/>
          </a:p>
          <a:p>
            <a:pPr marL="82296" indent="0">
              <a:buNone/>
            </a:pPr>
            <a:r>
              <a:rPr lang="ru-RU" sz="3600" dirty="0" smtClean="0"/>
              <a:t> </a:t>
            </a:r>
            <a:endParaRPr lang="ru-RU" sz="3600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2537774" y="5058207"/>
            <a:ext cx="138615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H="1" flipV="1">
            <a:off x="2537773" y="5569834"/>
            <a:ext cx="1409015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2123728" y="1719603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652936" y="1719603"/>
            <a:ext cx="26288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3110136" y="1719603"/>
            <a:ext cx="35659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3671900" y="1719263"/>
            <a:ext cx="372650" cy="34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2195736" y="2165783"/>
            <a:ext cx="3420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>
            <a:off x="2784376" y="2175925"/>
            <a:ext cx="32576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3466728" y="2165783"/>
            <a:ext cx="31318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4044550" y="2165039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4716016" y="2165039"/>
            <a:ext cx="360040" cy="1088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5292080" y="2175925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Блок-схема: узел 46"/>
          <p:cNvSpPr/>
          <p:nvPr/>
        </p:nvSpPr>
        <p:spPr>
          <a:xfrm>
            <a:off x="2514914" y="5035347"/>
            <a:ext cx="45719" cy="4571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Блок-схема: узел 47"/>
          <p:cNvSpPr/>
          <p:nvPr/>
        </p:nvSpPr>
        <p:spPr>
          <a:xfrm>
            <a:off x="3923928" y="5546975"/>
            <a:ext cx="45719" cy="45719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TextBox 54"/>
          <p:cNvSpPr txBox="1"/>
          <p:nvPr/>
        </p:nvSpPr>
        <p:spPr>
          <a:xfrm>
            <a:off x="2978823" y="4699068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56" name="TextBox 55"/>
          <p:cNvSpPr txBox="1"/>
          <p:nvPr/>
        </p:nvSpPr>
        <p:spPr>
          <a:xfrm>
            <a:off x="2962807" y="522950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cxnSp>
        <p:nvCxnSpPr>
          <p:cNvPr id="58" name="Прямая со стрелкой 57"/>
          <p:cNvCxnSpPr/>
          <p:nvPr/>
        </p:nvCxnSpPr>
        <p:spPr>
          <a:xfrm>
            <a:off x="2947256" y="4797152"/>
            <a:ext cx="3411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2978823" y="5301208"/>
            <a:ext cx="3411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4572000" y="908720"/>
            <a:ext cx="3240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4968044" y="908720"/>
            <a:ext cx="3240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5472100" y="908720"/>
            <a:ext cx="3240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81272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403648" y="404664"/>
            <a:ext cx="7498080" cy="2088232"/>
          </a:xfrm>
        </p:spPr>
        <p:txBody>
          <a:bodyPr/>
          <a:lstStyle/>
          <a:p>
            <a:r>
              <a:rPr lang="ru-RU" u="sng" dirty="0" smtClean="0">
                <a:solidFill>
                  <a:schemeClr val="accent5">
                    <a:lumMod val="75000"/>
                  </a:schemeClr>
                </a:solidFill>
              </a:rPr>
              <a:t>Разностью векторов </a:t>
            </a:r>
            <a:r>
              <a:rPr lang="en-US" dirty="0" smtClean="0"/>
              <a:t>a</a:t>
            </a:r>
            <a:r>
              <a:rPr lang="ru-RU" dirty="0" smtClean="0"/>
              <a:t> и </a:t>
            </a:r>
            <a:r>
              <a:rPr lang="en-US" dirty="0" smtClean="0"/>
              <a:t>b </a:t>
            </a:r>
            <a:r>
              <a:rPr lang="ru-RU" dirty="0" smtClean="0"/>
              <a:t>называется такой вектор, сумма которого с вектором </a:t>
            </a:r>
            <a:r>
              <a:rPr lang="en-US" dirty="0" smtClean="0"/>
              <a:t>b</a:t>
            </a:r>
            <a:r>
              <a:rPr lang="ru-RU" dirty="0" smtClean="0"/>
              <a:t> равна вектору а. </a:t>
            </a:r>
            <a:endParaRPr lang="ru-RU" dirty="0"/>
          </a:p>
        </p:txBody>
      </p:sp>
      <p:cxnSp>
        <p:nvCxnSpPr>
          <p:cNvPr id="7" name="Прямая со стрелкой 6"/>
          <p:cNvCxnSpPr/>
          <p:nvPr/>
        </p:nvCxnSpPr>
        <p:spPr>
          <a:xfrm>
            <a:off x="2589600" y="5013176"/>
            <a:ext cx="306252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 flipV="1">
            <a:off x="4137772" y="3645025"/>
            <a:ext cx="1514348" cy="136815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2589600" y="3657465"/>
            <a:ext cx="1548172" cy="1322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Блок-схема: узел 23"/>
          <p:cNvSpPr/>
          <p:nvPr/>
        </p:nvSpPr>
        <p:spPr>
          <a:xfrm>
            <a:off x="2563282" y="4956780"/>
            <a:ext cx="72008" cy="56396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4968044" y="394234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- b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3995936" y="5176327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2963652" y="399067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3940840" y="321297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5643822" y="5002967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157552" y="4933042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5652120" y="299864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OA - OB = BA</a:t>
            </a:r>
            <a:endParaRPr lang="ru-RU" sz="2800" dirty="0"/>
          </a:p>
        </p:txBody>
      </p:sp>
      <p:cxnSp>
        <p:nvCxnSpPr>
          <p:cNvPr id="33" name="Прямая со стрелкой 32"/>
          <p:cNvCxnSpPr/>
          <p:nvPr/>
        </p:nvCxnSpPr>
        <p:spPr>
          <a:xfrm>
            <a:off x="5508104" y="476672"/>
            <a:ext cx="2977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>
            <a:off x="6088078" y="486408"/>
            <a:ext cx="346187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>
            <a:off x="3563888" y="1484784"/>
            <a:ext cx="37695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>
            <a:off x="6516216" y="1484784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>
            <a:off x="2963652" y="3990673"/>
            <a:ext cx="36004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>
            <a:off x="5076056" y="3942348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 flipV="1">
            <a:off x="3940840" y="5187633"/>
            <a:ext cx="40037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5656972" y="2998642"/>
            <a:ext cx="67922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6516216" y="2998642"/>
            <a:ext cx="64807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7380312" y="2998642"/>
            <a:ext cx="57606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1009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Тема: « Векторы в пространстве»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2204864"/>
            <a:ext cx="7498080" cy="1837184"/>
          </a:xfrm>
        </p:spPr>
        <p:txBody>
          <a:bodyPr/>
          <a:lstStyle/>
          <a:p>
            <a:r>
              <a:rPr lang="ru-RU" dirty="0" smtClean="0"/>
              <a:t>Понятия вектора в пространстве.</a:t>
            </a:r>
          </a:p>
          <a:p>
            <a:r>
              <a:rPr lang="ru-RU" dirty="0" smtClean="0"/>
              <a:t>Сложение и вычитание векторов.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6838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980728"/>
            <a:ext cx="7498080" cy="2520280"/>
          </a:xfrm>
        </p:spPr>
        <p:txBody>
          <a:bodyPr/>
          <a:lstStyle/>
          <a:p>
            <a:r>
              <a:rPr lang="ru-RU" u="sng" dirty="0" smtClean="0"/>
              <a:t>В планиметрии </a:t>
            </a:r>
            <a:r>
              <a:rPr lang="ru-RU" dirty="0" smtClean="0"/>
              <a:t>векторы рассматривались </a:t>
            </a:r>
            <a:r>
              <a:rPr lang="ru-RU" u="sng" dirty="0" smtClean="0"/>
              <a:t>на плоскости</a:t>
            </a:r>
            <a:r>
              <a:rPr lang="ru-RU" dirty="0" smtClean="0"/>
              <a:t>.</a:t>
            </a:r>
          </a:p>
          <a:p>
            <a:r>
              <a:rPr lang="ru-RU" u="sng" dirty="0" smtClean="0"/>
              <a:t>В стереометрии </a:t>
            </a:r>
            <a:r>
              <a:rPr lang="ru-RU" dirty="0" smtClean="0"/>
              <a:t>векторы рассматриваются </a:t>
            </a:r>
            <a:r>
              <a:rPr lang="ru-RU" u="sng" dirty="0" smtClean="0"/>
              <a:t>в пространстве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5" name="Блок-схема: данные 4"/>
          <p:cNvSpPr/>
          <p:nvPr/>
        </p:nvSpPr>
        <p:spPr>
          <a:xfrm>
            <a:off x="1547664" y="4293096"/>
            <a:ext cx="3600400" cy="864096"/>
          </a:xfrm>
          <a:prstGeom prst="flowChartInputOutput">
            <a:avLst/>
          </a:prstGeom>
          <a:noFill/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9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flipV="1">
            <a:off x="3377761" y="3645024"/>
            <a:ext cx="0" cy="10801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V="1">
            <a:off x="4447254" y="3645024"/>
            <a:ext cx="720080" cy="9361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Блок-схема: узел 17"/>
          <p:cNvSpPr/>
          <p:nvPr/>
        </p:nvSpPr>
        <p:spPr>
          <a:xfrm>
            <a:off x="2357500" y="4825516"/>
            <a:ext cx="72008" cy="72008"/>
          </a:xfrm>
          <a:prstGeom prst="flowChartConnector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0" name="Блок-схема: узел 19"/>
          <p:cNvSpPr/>
          <p:nvPr/>
        </p:nvSpPr>
        <p:spPr>
          <a:xfrm>
            <a:off x="3341757" y="4725144"/>
            <a:ext cx="72008" cy="70548"/>
          </a:xfrm>
          <a:prstGeom prst="flowChartConnector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Блок-схема: узел 20"/>
          <p:cNvSpPr/>
          <p:nvPr/>
        </p:nvSpPr>
        <p:spPr>
          <a:xfrm>
            <a:off x="4428562" y="4545124"/>
            <a:ext cx="72008" cy="72008"/>
          </a:xfrm>
          <a:prstGeom prst="flowChartConnector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1691680" y="478786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 α</a:t>
            </a:r>
            <a:endParaRPr lang="ru-RU" dirty="0"/>
          </a:p>
        </p:txBody>
      </p:sp>
      <p:sp>
        <p:nvSpPr>
          <p:cNvPr id="23" name="TextBox 22"/>
          <p:cNvSpPr txBox="1"/>
          <p:nvPr/>
        </p:nvSpPr>
        <p:spPr>
          <a:xfrm>
            <a:off x="2285492" y="4492188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347864" y="459032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25" name="TextBox 24"/>
          <p:cNvSpPr txBox="1"/>
          <p:nvPr/>
        </p:nvSpPr>
        <p:spPr>
          <a:xfrm>
            <a:off x="3335131" y="3460358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4428562" y="4408748"/>
            <a:ext cx="360040" cy="3791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5098639" y="357301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28" name="TextBox 27"/>
          <p:cNvSpPr txBox="1"/>
          <p:nvPr/>
        </p:nvSpPr>
        <p:spPr>
          <a:xfrm>
            <a:off x="6228184" y="3563719"/>
            <a:ext cx="521297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AB</a:t>
            </a:r>
          </a:p>
          <a:p>
            <a:endParaRPr lang="en-US" dirty="0" smtClean="0"/>
          </a:p>
          <a:p>
            <a:r>
              <a:rPr lang="en-US" dirty="0" smtClean="0"/>
              <a:t>CD</a:t>
            </a:r>
          </a:p>
          <a:p>
            <a:endParaRPr lang="en-US" dirty="0" smtClean="0"/>
          </a:p>
          <a:p>
            <a:r>
              <a:rPr lang="en-US" dirty="0" smtClean="0"/>
              <a:t>TT</a:t>
            </a:r>
            <a:endParaRPr lang="ru-RU" dirty="0"/>
          </a:p>
        </p:txBody>
      </p:sp>
      <p:cxnSp>
        <p:nvCxnSpPr>
          <p:cNvPr id="30" name="Прямая со стрелкой 29"/>
          <p:cNvCxnSpPr/>
          <p:nvPr/>
        </p:nvCxnSpPr>
        <p:spPr>
          <a:xfrm>
            <a:off x="6228184" y="3554432"/>
            <a:ext cx="432048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>
            <a:off x="6228184" y="4113076"/>
            <a:ext cx="432048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6228049" y="4617132"/>
            <a:ext cx="432048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962431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31640" y="548680"/>
            <a:ext cx="7498080" cy="4824536"/>
          </a:xfrm>
        </p:spPr>
        <p:txBody>
          <a:bodyPr>
            <a:normAutofit lnSpcReduction="10000"/>
          </a:bodyPr>
          <a:lstStyle/>
          <a:p>
            <a:r>
              <a:rPr lang="ru-RU" sz="3600" u="sng" dirty="0" smtClean="0">
                <a:solidFill>
                  <a:schemeClr val="accent5">
                    <a:lumMod val="75000"/>
                  </a:schemeClr>
                </a:solidFill>
              </a:rPr>
              <a:t>Вектор</a:t>
            </a:r>
            <a:r>
              <a:rPr lang="ru-RU" dirty="0" smtClean="0"/>
              <a:t> – это направленный отрезок, для которого указано, какой из его концов считается началом, а какой концом.</a:t>
            </a:r>
          </a:p>
          <a:p>
            <a:r>
              <a:rPr lang="ru-RU" dirty="0" smtClean="0"/>
              <a:t>Направление вектора отмечается стрелкой ( АВ ;</a:t>
            </a:r>
            <a:r>
              <a:rPr lang="en-US" dirty="0" smtClean="0"/>
              <a:t> CD</a:t>
            </a:r>
            <a:r>
              <a:rPr lang="ru-RU" dirty="0" smtClean="0"/>
              <a:t>). </a:t>
            </a:r>
          </a:p>
          <a:p>
            <a:r>
              <a:rPr lang="ru-RU" u="sng" dirty="0" smtClean="0"/>
              <a:t>Любая точка </a:t>
            </a:r>
            <a:r>
              <a:rPr lang="ru-RU" dirty="0" smtClean="0"/>
              <a:t>пространства рассматривается как </a:t>
            </a:r>
            <a:r>
              <a:rPr lang="ru-RU" u="sng" dirty="0" smtClean="0"/>
              <a:t>вектор</a:t>
            </a:r>
            <a:r>
              <a:rPr lang="ru-RU" dirty="0" smtClean="0"/>
              <a:t>, который называется </a:t>
            </a:r>
            <a:r>
              <a:rPr lang="ru-RU" sz="3600" u="sng" dirty="0" smtClean="0">
                <a:solidFill>
                  <a:schemeClr val="accent5">
                    <a:lumMod val="75000"/>
                  </a:schemeClr>
                </a:solidFill>
              </a:rPr>
              <a:t>нулевым</a:t>
            </a:r>
            <a:r>
              <a:rPr lang="ru-RU" dirty="0" smtClean="0"/>
              <a:t> ( ТТ ). </a:t>
            </a:r>
          </a:p>
          <a:p>
            <a:pPr marL="82296" indent="0">
              <a:buNone/>
            </a:pPr>
            <a:r>
              <a:rPr lang="en-US" dirty="0" smtClean="0"/>
              <a:t>  </a:t>
            </a:r>
            <a:r>
              <a:rPr lang="ru-RU" dirty="0" smtClean="0"/>
              <a:t>Может обозначаться ТТ = О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3672745" y="2943402"/>
            <a:ext cx="515821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4499992" y="2943402"/>
            <a:ext cx="576064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652120" y="4329878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5508104" y="4848876"/>
            <a:ext cx="460479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228184" y="4848876"/>
            <a:ext cx="360040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98747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600" u="sng" dirty="0" smtClean="0">
                <a:solidFill>
                  <a:schemeClr val="accent5">
                    <a:lumMod val="75000"/>
                  </a:schemeClr>
                </a:solidFill>
              </a:rPr>
              <a:t>Длиной</a:t>
            </a:r>
            <a:r>
              <a:rPr lang="ru-RU" dirty="0" smtClean="0"/>
              <a:t> ненулевого вектора АВ называется длина отрезка АВ.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948264" y="1556792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2791238" y="3212976"/>
            <a:ext cx="1152128" cy="1224136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Блок-схема: узел 10"/>
          <p:cNvSpPr/>
          <p:nvPr/>
        </p:nvSpPr>
        <p:spPr>
          <a:xfrm>
            <a:off x="2774349" y="4423054"/>
            <a:ext cx="45719" cy="45719"/>
          </a:xfrm>
          <a:prstGeom prst="flowChartConnecto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Блок-схема: узел 12"/>
          <p:cNvSpPr/>
          <p:nvPr/>
        </p:nvSpPr>
        <p:spPr>
          <a:xfrm>
            <a:off x="2631242" y="5301208"/>
            <a:ext cx="45719" cy="45719"/>
          </a:xfrm>
          <a:prstGeom prst="flowChartConnecto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2415218" y="4118643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3583326" y="3028310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 flipH="1">
            <a:off x="2340871" y="5016576"/>
            <a:ext cx="3863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5508104" y="3397642"/>
            <a:ext cx="25922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|</a:t>
            </a:r>
            <a:r>
              <a:rPr lang="ru-RU" sz="2800" dirty="0" smtClean="0"/>
              <a:t>АВ</a:t>
            </a:r>
            <a:r>
              <a:rPr lang="en-US" sz="2800" dirty="0" smtClean="0"/>
              <a:t>|</a:t>
            </a:r>
            <a:r>
              <a:rPr lang="ru-RU" sz="2800" dirty="0" smtClean="0"/>
              <a:t> - </a:t>
            </a:r>
            <a:r>
              <a:rPr lang="ru-RU" sz="2000" dirty="0" smtClean="0"/>
              <a:t>обозначение.</a:t>
            </a:r>
            <a:endParaRPr lang="ru-RU" sz="2000" dirty="0"/>
          </a:p>
        </p:txBody>
      </p:sp>
      <p:sp>
        <p:nvSpPr>
          <p:cNvPr id="18" name="TextBox 17"/>
          <p:cNvSpPr txBox="1"/>
          <p:nvPr/>
        </p:nvSpPr>
        <p:spPr>
          <a:xfrm>
            <a:off x="4852358" y="4819793"/>
            <a:ext cx="27439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|</a:t>
            </a:r>
            <a:r>
              <a:rPr lang="ru-RU" sz="2800" dirty="0" smtClean="0"/>
              <a:t>ТТ</a:t>
            </a:r>
            <a:r>
              <a:rPr lang="en-US" sz="2800" dirty="0" smtClean="0"/>
              <a:t>| </a:t>
            </a:r>
            <a:r>
              <a:rPr lang="ru-RU" sz="2800" dirty="0" smtClean="0"/>
              <a:t>=</a:t>
            </a:r>
            <a:r>
              <a:rPr lang="en-US" sz="2800" dirty="0" smtClean="0"/>
              <a:t> |</a:t>
            </a:r>
            <a:r>
              <a:rPr lang="ru-RU" sz="2800" dirty="0" smtClean="0"/>
              <a:t>О</a:t>
            </a:r>
            <a:r>
              <a:rPr lang="en-US" sz="2800" dirty="0" smtClean="0"/>
              <a:t>|</a:t>
            </a:r>
            <a:r>
              <a:rPr lang="ru-RU" sz="2800" dirty="0" smtClean="0"/>
              <a:t> = 0</a:t>
            </a:r>
          </a:p>
          <a:p>
            <a:r>
              <a:rPr lang="ru-RU" sz="2000" dirty="0" smtClean="0"/>
              <a:t>Длина нулевого вектора равна нулю.</a:t>
            </a:r>
            <a:endParaRPr lang="ru-RU" sz="2000" dirty="0"/>
          </a:p>
        </p:txBody>
      </p:sp>
      <p:cxnSp>
        <p:nvCxnSpPr>
          <p:cNvPr id="20" name="Прямая со стрелкой 19"/>
          <p:cNvCxnSpPr/>
          <p:nvPr/>
        </p:nvCxnSpPr>
        <p:spPr>
          <a:xfrm>
            <a:off x="5652120" y="3420713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5004048" y="4840618"/>
            <a:ext cx="504056" cy="1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5904148" y="4840619"/>
            <a:ext cx="396044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05925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03648" y="332656"/>
            <a:ext cx="7498080" cy="3312368"/>
          </a:xfrm>
        </p:spPr>
        <p:txBody>
          <a:bodyPr>
            <a:normAutofit fontScale="92500"/>
          </a:bodyPr>
          <a:lstStyle/>
          <a:p>
            <a:r>
              <a:rPr lang="ru-RU" sz="3600" u="sng" dirty="0" smtClean="0">
                <a:solidFill>
                  <a:schemeClr val="accent5">
                    <a:lumMod val="75000"/>
                  </a:schemeClr>
                </a:solidFill>
              </a:rPr>
              <a:t>Коллинеарные вектора </a:t>
            </a:r>
            <a:r>
              <a:rPr lang="ru-RU" dirty="0" smtClean="0"/>
              <a:t>лежат на </a:t>
            </a:r>
            <a:r>
              <a:rPr lang="ru-RU" u="sng" dirty="0" smtClean="0"/>
              <a:t>одной прямой</a:t>
            </a:r>
            <a:r>
              <a:rPr lang="ru-RU" dirty="0" smtClean="0"/>
              <a:t> или на </a:t>
            </a:r>
            <a:r>
              <a:rPr lang="ru-RU" u="sng" dirty="0" smtClean="0"/>
              <a:t>параллельных прямых </a:t>
            </a:r>
          </a:p>
          <a:p>
            <a:r>
              <a:rPr lang="ru-RU" dirty="0" smtClean="0"/>
              <a:t>Если ненулевые вектора АВ и С</a:t>
            </a:r>
            <a:r>
              <a:rPr lang="en-US" dirty="0" smtClean="0"/>
              <a:t>D</a:t>
            </a:r>
            <a:r>
              <a:rPr lang="ru-RU" dirty="0" smtClean="0"/>
              <a:t> </a:t>
            </a:r>
            <a:r>
              <a:rPr lang="ru-RU" u="sng" dirty="0" smtClean="0"/>
              <a:t>коллинеарны</a:t>
            </a:r>
            <a:r>
              <a:rPr lang="ru-RU" dirty="0" smtClean="0"/>
              <a:t> и лучи АВ и </a:t>
            </a:r>
            <a:r>
              <a:rPr lang="en-US" dirty="0" smtClean="0"/>
              <a:t>CD </a:t>
            </a:r>
            <a:r>
              <a:rPr lang="ru-RU" dirty="0" smtClean="0"/>
              <a:t>сонаправлены</a:t>
            </a:r>
            <a:r>
              <a:rPr lang="ru-RU" dirty="0" smtClean="0"/>
              <a:t>, то  векторы </a:t>
            </a:r>
            <a:r>
              <a:rPr lang="en-US" dirty="0" smtClean="0"/>
              <a:t>AB </a:t>
            </a:r>
            <a:r>
              <a:rPr lang="ru-RU" dirty="0" smtClean="0"/>
              <a:t>и</a:t>
            </a:r>
            <a:r>
              <a:rPr lang="en-US" dirty="0" smtClean="0"/>
              <a:t> CD </a:t>
            </a:r>
            <a:r>
              <a:rPr lang="ru-RU" dirty="0" smtClean="0"/>
              <a:t>называют </a:t>
            </a:r>
            <a:r>
              <a:rPr lang="ru-RU" sz="3600" u="sng" dirty="0" smtClean="0">
                <a:solidFill>
                  <a:schemeClr val="accent5">
                    <a:lumMod val="75000"/>
                  </a:schemeClr>
                </a:solidFill>
              </a:rPr>
              <a:t>сонаправленными</a:t>
            </a:r>
            <a:r>
              <a:rPr lang="ru-RU" dirty="0" smtClean="0"/>
              <a:t>. 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000760" y="1428736"/>
            <a:ext cx="432048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6786578" y="1428736"/>
            <a:ext cx="432048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286380" y="1928802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143636" y="1928802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6357950" y="2357430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7215206" y="2357430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1547664" y="3933056"/>
            <a:ext cx="2952328" cy="180020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flipV="1">
            <a:off x="2232720" y="4833156"/>
            <a:ext cx="791108" cy="4933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flipV="1">
            <a:off x="3322036" y="4149080"/>
            <a:ext cx="817916" cy="5040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Блок-схема: узел 39"/>
          <p:cNvSpPr/>
          <p:nvPr/>
        </p:nvSpPr>
        <p:spPr>
          <a:xfrm>
            <a:off x="2232719" y="5293145"/>
            <a:ext cx="45719" cy="66633"/>
          </a:xfrm>
          <a:prstGeom prst="flowChartConnector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Блок-схема: узел 40"/>
          <p:cNvSpPr/>
          <p:nvPr/>
        </p:nvSpPr>
        <p:spPr>
          <a:xfrm>
            <a:off x="3277122" y="4653135"/>
            <a:ext cx="45719" cy="45719"/>
          </a:xfrm>
          <a:prstGeom prst="flowChartConnecto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5550364" y="4604927"/>
            <a:ext cx="1545771" cy="15452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097286" y="4116473"/>
            <a:ext cx="1440160" cy="14916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 стрелкой 52"/>
          <p:cNvCxnSpPr/>
          <p:nvPr/>
        </p:nvCxnSpPr>
        <p:spPr>
          <a:xfrm>
            <a:off x="5936554" y="4978468"/>
            <a:ext cx="795686" cy="824971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6444208" y="4455711"/>
            <a:ext cx="575725" cy="62409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Блок-схема: узел 63"/>
          <p:cNvSpPr/>
          <p:nvPr/>
        </p:nvSpPr>
        <p:spPr>
          <a:xfrm>
            <a:off x="6444207" y="4468961"/>
            <a:ext cx="53550" cy="45719"/>
          </a:xfrm>
          <a:prstGeom prst="flowChartConnecto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Блок-схема: узел 64"/>
          <p:cNvSpPr/>
          <p:nvPr/>
        </p:nvSpPr>
        <p:spPr>
          <a:xfrm>
            <a:off x="5922389" y="4958057"/>
            <a:ext cx="72008" cy="45719"/>
          </a:xfrm>
          <a:prstGeom prst="flowChartConnecto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1547664" y="5608075"/>
            <a:ext cx="239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2073959" y="5316849"/>
            <a:ext cx="40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А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2843808" y="495552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3250347" y="4675994"/>
            <a:ext cx="4320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4031940" y="4150822"/>
            <a:ext cx="360040" cy="373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6870729" y="602066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endParaRPr lang="ru-RU" dirty="0"/>
          </a:p>
        </p:txBody>
      </p:sp>
      <p:sp>
        <p:nvSpPr>
          <p:cNvPr id="74" name="TextBox 73"/>
          <p:cNvSpPr txBox="1"/>
          <p:nvPr/>
        </p:nvSpPr>
        <p:spPr>
          <a:xfrm>
            <a:off x="7308304" y="5486603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75" name="TextBox 74"/>
          <p:cNvSpPr txBox="1"/>
          <p:nvPr/>
        </p:nvSpPr>
        <p:spPr>
          <a:xfrm>
            <a:off x="5598353" y="483315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76" name="TextBox 75"/>
          <p:cNvSpPr txBox="1"/>
          <p:nvPr/>
        </p:nvSpPr>
        <p:spPr>
          <a:xfrm>
            <a:off x="6689644" y="5004059"/>
            <a:ext cx="396044" cy="373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77" name="TextBox 76"/>
          <p:cNvSpPr txBox="1"/>
          <p:nvPr/>
        </p:nvSpPr>
        <p:spPr>
          <a:xfrm>
            <a:off x="6416048" y="5707969"/>
            <a:ext cx="396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6192655" y="4455711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81" name="TextBox 80"/>
          <p:cNvSpPr txBox="1"/>
          <p:nvPr/>
        </p:nvSpPr>
        <p:spPr>
          <a:xfrm>
            <a:off x="3322841" y="5326461"/>
            <a:ext cx="1465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        CD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5456601" y="6109676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 smtClean="0"/>
              <a:t> || b</a:t>
            </a:r>
            <a:endParaRPr lang="ru-RU" dirty="0"/>
          </a:p>
        </p:txBody>
      </p:sp>
      <p:cxnSp>
        <p:nvCxnSpPr>
          <p:cNvPr id="84" name="Прямая со стрелкой 83"/>
          <p:cNvCxnSpPr/>
          <p:nvPr/>
        </p:nvCxnSpPr>
        <p:spPr>
          <a:xfrm flipV="1">
            <a:off x="3851920" y="5377537"/>
            <a:ext cx="0" cy="268596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/>
          <p:nvPr/>
        </p:nvCxnSpPr>
        <p:spPr>
          <a:xfrm flipV="1">
            <a:off x="4001886" y="5390953"/>
            <a:ext cx="0" cy="25518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 стрелкой 99"/>
          <p:cNvCxnSpPr/>
          <p:nvPr/>
        </p:nvCxnSpPr>
        <p:spPr>
          <a:xfrm>
            <a:off x="3369034" y="5344369"/>
            <a:ext cx="377322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 стрелкой 101"/>
          <p:cNvCxnSpPr/>
          <p:nvPr/>
        </p:nvCxnSpPr>
        <p:spPr>
          <a:xfrm>
            <a:off x="4211960" y="5344369"/>
            <a:ext cx="360040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439804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404664"/>
            <a:ext cx="7498080" cy="3096344"/>
          </a:xfrm>
        </p:spPr>
        <p:txBody>
          <a:bodyPr/>
          <a:lstStyle/>
          <a:p>
            <a:r>
              <a:rPr lang="ru-RU" dirty="0" smtClean="0"/>
              <a:t>Если ненулевые векторы АВ и </a:t>
            </a:r>
            <a:r>
              <a:rPr lang="en-US" dirty="0" smtClean="0"/>
              <a:t>CD</a:t>
            </a:r>
            <a:r>
              <a:rPr lang="ru-RU" dirty="0" smtClean="0"/>
              <a:t> </a:t>
            </a:r>
            <a:r>
              <a:rPr lang="ru-RU" u="sng" dirty="0" smtClean="0"/>
              <a:t>коллинеарны</a:t>
            </a:r>
            <a:r>
              <a:rPr lang="ru-RU" dirty="0" smtClean="0"/>
              <a:t>, а лучи АВ и </a:t>
            </a:r>
            <a:r>
              <a:rPr lang="en-US" dirty="0" smtClean="0"/>
              <a:t>CD</a:t>
            </a:r>
            <a:r>
              <a:rPr lang="ru-RU" dirty="0" smtClean="0"/>
              <a:t> не являются сонаправленными, то вектора АВ и </a:t>
            </a:r>
            <a:r>
              <a:rPr lang="en-US" dirty="0" smtClean="0"/>
              <a:t>CD </a:t>
            </a:r>
            <a:r>
              <a:rPr lang="ru-RU" dirty="0" smtClean="0"/>
              <a:t>называют </a:t>
            </a:r>
            <a:r>
              <a:rPr lang="ru-RU" sz="3600" u="sng" dirty="0" smtClean="0">
                <a:solidFill>
                  <a:schemeClr val="accent5">
                    <a:lumMod val="75000"/>
                  </a:schemeClr>
                </a:solidFill>
              </a:rPr>
              <a:t>противоположно направленными</a:t>
            </a:r>
            <a:r>
              <a:rPr lang="ru-RU" dirty="0" smtClean="0"/>
              <a:t>.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6388799" y="475656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7230211" y="497427"/>
            <a:ext cx="576064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652120" y="980728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6582883" y="980728"/>
            <a:ext cx="540060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3447559" y="1974709"/>
            <a:ext cx="504056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4294854" y="1974709"/>
            <a:ext cx="576064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345426" y="4398787"/>
            <a:ext cx="1866123" cy="18722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5904148" y="4162333"/>
            <a:ext cx="1749896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6354799" y="4616488"/>
            <a:ext cx="832520" cy="89189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H="1" flipV="1">
            <a:off x="5796136" y="4869160"/>
            <a:ext cx="853837" cy="864096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827157" y="4689039"/>
            <a:ext cx="670689" cy="626368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H="1" flipV="1">
            <a:off x="2699792" y="5540090"/>
            <a:ext cx="622920" cy="600639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297427" y="4149080"/>
            <a:ext cx="2367947" cy="2304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Блок-схема: узел 40"/>
          <p:cNvSpPr/>
          <p:nvPr/>
        </p:nvSpPr>
        <p:spPr>
          <a:xfrm>
            <a:off x="1827157" y="4680580"/>
            <a:ext cx="45719" cy="45719"/>
          </a:xfrm>
          <a:prstGeom prst="flowChartConnecto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Блок-схема: узел 41"/>
          <p:cNvSpPr/>
          <p:nvPr/>
        </p:nvSpPr>
        <p:spPr>
          <a:xfrm>
            <a:off x="3322712" y="6136308"/>
            <a:ext cx="45719" cy="49149"/>
          </a:xfrm>
          <a:prstGeom prst="flowChartConnecto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3" name="Блок-схема: узел 42"/>
          <p:cNvSpPr/>
          <p:nvPr/>
        </p:nvSpPr>
        <p:spPr>
          <a:xfrm flipH="1">
            <a:off x="6335199" y="4619893"/>
            <a:ext cx="53600" cy="45719"/>
          </a:xfrm>
          <a:prstGeom prst="flowChartConnecto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4" name="Блок-схема: узел 43"/>
          <p:cNvSpPr/>
          <p:nvPr/>
        </p:nvSpPr>
        <p:spPr>
          <a:xfrm>
            <a:off x="6647098" y="5733255"/>
            <a:ext cx="45719" cy="45719"/>
          </a:xfrm>
          <a:prstGeom prst="flowChartConnector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3322712" y="6267614"/>
            <a:ext cx="3768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6844596" y="6185457"/>
            <a:ext cx="436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α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7286852" y="5794863"/>
            <a:ext cx="5335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3321156" y="5840410"/>
            <a:ext cx="378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2695701" y="517461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2432632" y="4869160"/>
            <a:ext cx="474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1751480" y="4390403"/>
            <a:ext cx="4403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6389098" y="5784784"/>
            <a:ext cx="31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</a:t>
            </a:r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6852913" y="5451494"/>
            <a:ext cx="4363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5462904" y="4805282"/>
            <a:ext cx="3784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70" name="TextBox 69"/>
          <p:cNvSpPr txBox="1"/>
          <p:nvPr/>
        </p:nvSpPr>
        <p:spPr>
          <a:xfrm>
            <a:off x="6101658" y="4582378"/>
            <a:ext cx="311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71" name="TextBox 70"/>
          <p:cNvSpPr txBox="1"/>
          <p:nvPr/>
        </p:nvSpPr>
        <p:spPr>
          <a:xfrm>
            <a:off x="7241197" y="4541633"/>
            <a:ext cx="12007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r>
              <a:rPr lang="en-US" dirty="0" smtClean="0"/>
              <a:t> || b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2987907" y="3717032"/>
            <a:ext cx="14233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AB      CD</a:t>
            </a:r>
            <a:endParaRPr lang="ru-RU" dirty="0"/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3511149" y="3741372"/>
            <a:ext cx="0" cy="28803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 flipV="1">
            <a:off x="3665374" y="3722981"/>
            <a:ext cx="0" cy="288032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3011252" y="3717032"/>
            <a:ext cx="357179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 стрелкой 79"/>
          <p:cNvCxnSpPr>
            <a:stCxn id="72" idx="0"/>
          </p:cNvCxnSpPr>
          <p:nvPr/>
        </p:nvCxnSpPr>
        <p:spPr>
          <a:xfrm>
            <a:off x="3699587" y="3717032"/>
            <a:ext cx="368357" cy="0"/>
          </a:xfrm>
          <a:prstGeom prst="straightConnector1">
            <a:avLst/>
          </a:prstGeom>
          <a:ln>
            <a:solidFill>
              <a:schemeClr val="tx1">
                <a:lumMod val="95000"/>
                <a:lumOff val="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244965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r>
              <a:rPr lang="ru-RU" dirty="0" smtClean="0"/>
              <a:t>Задание: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124744"/>
            <a:ext cx="7498080" cy="1909192"/>
          </a:xfrm>
        </p:spPr>
        <p:txBody>
          <a:bodyPr/>
          <a:lstStyle/>
          <a:p>
            <a:pPr marL="82296" indent="0">
              <a:buNone/>
            </a:pPr>
            <a:r>
              <a:rPr lang="ru-RU" dirty="0" smtClean="0"/>
              <a:t>Укажите коллинеарные </a:t>
            </a:r>
            <a:r>
              <a:rPr lang="ru-RU" dirty="0" err="1" smtClean="0"/>
              <a:t>сонаправленные</a:t>
            </a:r>
            <a:r>
              <a:rPr lang="ru-RU" dirty="0" smtClean="0"/>
              <a:t> и противоположно направленные вектора.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868" y="3857628"/>
            <a:ext cx="1785950" cy="25717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5322099" y="3464719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3536149" y="3464719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5322099" y="6036487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3536149" y="6036487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5400000">
            <a:off x="4429918" y="4714090"/>
            <a:ext cx="2570974" cy="7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5400000">
            <a:off x="2643968" y="4714090"/>
            <a:ext cx="2570974" cy="794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929058" y="3429000"/>
            <a:ext cx="17859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3929058" y="6000768"/>
            <a:ext cx="1785950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 flipH="1" flipV="1">
            <a:off x="3394067" y="4035429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5400000" flipH="1" flipV="1">
            <a:off x="3394067" y="5749941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 flipH="1" flipV="1">
            <a:off x="5180017" y="4035429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rot="5400000" flipH="1" flipV="1">
            <a:off x="5537207" y="3606801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571868" y="6429396"/>
            <a:ext cx="185738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5400000">
            <a:off x="3857620" y="5929330"/>
            <a:ext cx="14287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 rot="10800000">
            <a:off x="3929058" y="6000768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rot="5400000" flipH="1" flipV="1">
            <a:off x="3786182" y="6000768"/>
            <a:ext cx="142876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rot="5400000" flipH="1" flipV="1">
            <a:off x="3536149" y="3464719"/>
            <a:ext cx="428628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flipV="1">
            <a:off x="3571868" y="3429000"/>
            <a:ext cx="2143140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 стрелкой 45"/>
          <p:cNvCxnSpPr/>
          <p:nvPr/>
        </p:nvCxnSpPr>
        <p:spPr>
          <a:xfrm flipV="1">
            <a:off x="3571868" y="6000768"/>
            <a:ext cx="2143140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 стрелкой 47"/>
          <p:cNvCxnSpPr/>
          <p:nvPr/>
        </p:nvCxnSpPr>
        <p:spPr>
          <a:xfrm rot="5400000">
            <a:off x="5322099" y="3464719"/>
            <a:ext cx="428628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715008" y="300037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60" name="TextBox 59"/>
          <p:cNvSpPr txBox="1"/>
          <p:nvPr/>
        </p:nvSpPr>
        <p:spPr>
          <a:xfrm>
            <a:off x="5429256" y="385762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61" name="TextBox 60"/>
          <p:cNvSpPr txBox="1"/>
          <p:nvPr/>
        </p:nvSpPr>
        <p:spPr>
          <a:xfrm>
            <a:off x="5786446" y="571501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62" name="TextBox 61"/>
          <p:cNvSpPr txBox="1"/>
          <p:nvPr/>
        </p:nvSpPr>
        <p:spPr>
          <a:xfrm>
            <a:off x="5500694" y="635795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4000496" y="5572140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>
            <a:off x="3143240" y="63579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65" name="TextBox 64"/>
          <p:cNvSpPr txBox="1"/>
          <p:nvPr/>
        </p:nvSpPr>
        <p:spPr>
          <a:xfrm>
            <a:off x="3071802" y="550070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3143240" y="357187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3714744" y="300037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34197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59632" y="2348880"/>
            <a:ext cx="1812170" cy="1143000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Задание:</a:t>
            </a: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59632" y="260648"/>
            <a:ext cx="7498080" cy="24852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Векторы называются </a:t>
            </a:r>
            <a:r>
              <a:rPr lang="ru-RU" sz="3600" u="sng" dirty="0" smtClean="0">
                <a:solidFill>
                  <a:schemeClr val="accent5">
                    <a:lumMod val="75000"/>
                  </a:schemeClr>
                </a:solidFill>
              </a:rPr>
              <a:t>равными</a:t>
            </a:r>
            <a:r>
              <a:rPr lang="ru-RU" dirty="0" smtClean="0"/>
              <a:t>, если они сонаправлены и их длины равны.</a:t>
            </a:r>
          </a:p>
          <a:p>
            <a:r>
              <a:rPr lang="ru-RU" dirty="0" smtClean="0"/>
              <a:t>От любой точки можно отложить вектор, равный данному, и притом только один.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357290" y="3357562"/>
            <a:ext cx="32861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Укажите равные векторы.</a:t>
            </a:r>
            <a:endParaRPr lang="ru-RU" sz="28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643570" y="3714752"/>
            <a:ext cx="1785950" cy="2571768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 flipH="1" flipV="1">
            <a:off x="7393801" y="3321843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5400000" flipH="1" flipV="1">
            <a:off x="5607851" y="3321843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 flipH="1" flipV="1">
            <a:off x="7393801" y="5893611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 flipH="1" flipV="1">
            <a:off x="5607851" y="5893611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6501620" y="4571214"/>
            <a:ext cx="2570974" cy="7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4715670" y="4571214"/>
            <a:ext cx="2570974" cy="794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6000760" y="3286124"/>
            <a:ext cx="178595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000760" y="5857892"/>
            <a:ext cx="1785950" cy="1588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5400000" flipH="1" flipV="1">
            <a:off x="5465769" y="3892553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5465769" y="5607065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rot="5400000" flipH="1" flipV="1">
            <a:off x="7251719" y="3892553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 flipH="1" flipV="1">
            <a:off x="7608909" y="3463925"/>
            <a:ext cx="35719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643570" y="6286520"/>
            <a:ext cx="1857388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5929322" y="5786454"/>
            <a:ext cx="14287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10800000">
            <a:off x="6000760" y="5857892"/>
            <a:ext cx="285752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 flipH="1" flipV="1">
            <a:off x="5857884" y="5857892"/>
            <a:ext cx="142876" cy="14287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5400000" flipH="1" flipV="1">
            <a:off x="5607851" y="3321843"/>
            <a:ext cx="428628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5643570" y="3286124"/>
            <a:ext cx="2143140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flipV="1">
            <a:off x="5643570" y="5857892"/>
            <a:ext cx="2143140" cy="42862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7393801" y="3321843"/>
            <a:ext cx="428628" cy="35719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786710" y="2857496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K</a:t>
            </a:r>
            <a:endParaRPr lang="ru-RU" dirty="0"/>
          </a:p>
        </p:txBody>
      </p:sp>
      <p:sp>
        <p:nvSpPr>
          <p:cNvPr id="29" name="TextBox 28"/>
          <p:cNvSpPr txBox="1"/>
          <p:nvPr/>
        </p:nvSpPr>
        <p:spPr>
          <a:xfrm>
            <a:off x="7500958" y="3714752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7858148" y="557214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572396" y="6215082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6072198" y="542926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214942" y="621508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5143504" y="535782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5214942" y="342900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786446" y="2857496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3622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208</TotalTime>
  <Words>403</Words>
  <Application>Microsoft Office PowerPoint</Application>
  <PresentationFormat>Экран (4:3)</PresentationFormat>
  <Paragraphs>121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Векторы в пространстве</vt:lpstr>
      <vt:lpstr>Тема: « Векторы в пространстве»</vt:lpstr>
      <vt:lpstr>Слайд 3</vt:lpstr>
      <vt:lpstr>Слайд 4</vt:lpstr>
      <vt:lpstr>Слайд 5</vt:lpstr>
      <vt:lpstr>Слайд 6</vt:lpstr>
      <vt:lpstr>Слайд 7</vt:lpstr>
      <vt:lpstr>Задание:</vt:lpstr>
      <vt:lpstr>Задание: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Векторы в пространстве</dc:title>
  <dc:creator>Администратор</dc:creator>
  <cp:lastModifiedBy>CHrn</cp:lastModifiedBy>
  <cp:revision>23</cp:revision>
  <dcterms:created xsi:type="dcterms:W3CDTF">2012-05-11T13:42:27Z</dcterms:created>
  <dcterms:modified xsi:type="dcterms:W3CDTF">2012-05-14T19:30:22Z</dcterms:modified>
</cp:coreProperties>
</file>