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2A25A-7A46-46E7-A137-8F595A69673C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43113-055E-45BB-95FF-03F17D47B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Добрый день , уважаемые участники </a:t>
            </a:r>
            <a:r>
              <a:rPr lang="ru-RU" dirty="0" err="1" smtClean="0"/>
              <a:t>бизнес-форума</a:t>
            </a:r>
            <a:r>
              <a:rPr lang="ru-RU" dirty="0" smtClean="0"/>
              <a:t> . Тема моего выступления</a:t>
            </a:r>
            <a:r>
              <a:rPr lang="ru-RU" baseline="0" dirty="0" smtClean="0"/>
              <a:t>  учебная фирма как педагогическая технология: теория вопроса.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43113-055E-45BB-95FF-03F17D47B16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Добрый день , уважаемые участники </a:t>
            </a:r>
            <a:r>
              <a:rPr lang="ru-RU" dirty="0" err="1" smtClean="0"/>
              <a:t>бизнес-форума</a:t>
            </a:r>
            <a:r>
              <a:rPr lang="ru-RU" dirty="0" smtClean="0"/>
              <a:t> . </a:t>
            </a:r>
            <a:r>
              <a:rPr lang="ru-RU" baseline="0" dirty="0" smtClean="0"/>
              <a:t> Сегодня хотелось бы поговорить об учебной  фирме как педагогической технологии.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43113-055E-45BB-95FF-03F17D47B16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A19ED-6907-49BE-9B66-3F45E5B96C77}" type="datetimeFigureOut">
              <a:rPr lang="ru-RU" smtClean="0"/>
              <a:pPr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26364-A42C-41D5-AEA1-BBD809744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тип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1643050"/>
            <a:ext cx="4658979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1071546"/>
            <a:ext cx="7143800" cy="342902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Учебная фирма (студенческая компания) как педагогическая технология: теория вопроса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3141318"/>
            <a:ext cx="3929058" cy="371668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26432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Учебная фирма – это современная форма профессионального обучения и возможность вхождения в бизнес 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4398755"/>
            <a:ext cx="2285984" cy="245924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928825"/>
          </a:xfrm>
        </p:spPr>
        <p:txBody>
          <a:bodyPr>
            <a:noAutofit/>
          </a:bodyPr>
          <a:lstStyle/>
          <a:p>
            <a:r>
              <a:rPr lang="ru-RU" sz="3200" dirty="0" smtClean="0"/>
              <a:t>Образовательная технология «Учебная фирма» помогает решать следующие задачи:</a:t>
            </a:r>
            <a:endParaRPr lang="ru-RU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00034" y="2500306"/>
            <a:ext cx="8143932" cy="350046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ормирование  компетенций конкретных видов деятельности на рабочем месте при помощи имитации ситуации работы реальной фирмы;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ктивная деятельность обучаемого, связанная с решением практических задач;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азвитие ключевых компетенций самостоятельности, творческого отношения к работе, умения принимать решение, работы в команде.</a:t>
            </a:r>
          </a:p>
          <a:p>
            <a:pPr algn="just">
              <a:buFont typeface="Arial" pitchFamily="34" charset="0"/>
              <a:buChar char="•"/>
            </a:pP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66102" y="428604"/>
            <a:ext cx="7286676" cy="5661772"/>
            <a:chOff x="866102" y="428604"/>
            <a:chExt cx="7286676" cy="5661772"/>
          </a:xfrm>
        </p:grpSpPr>
        <p:grpSp>
          <p:nvGrpSpPr>
            <p:cNvPr id="5" name="Группа 35"/>
            <p:cNvGrpSpPr/>
            <p:nvPr/>
          </p:nvGrpSpPr>
          <p:grpSpPr>
            <a:xfrm>
              <a:off x="866102" y="428604"/>
              <a:ext cx="7286676" cy="4947392"/>
              <a:chOff x="866102" y="428604"/>
              <a:chExt cx="7286676" cy="4947392"/>
            </a:xfrm>
          </p:grpSpPr>
          <p:grpSp>
            <p:nvGrpSpPr>
              <p:cNvPr id="24" name="Группа 28"/>
              <p:cNvGrpSpPr/>
              <p:nvPr/>
            </p:nvGrpSpPr>
            <p:grpSpPr>
              <a:xfrm>
                <a:off x="866102" y="428604"/>
                <a:ext cx="7286676" cy="928694"/>
                <a:chOff x="857224" y="428604"/>
                <a:chExt cx="7286676" cy="928694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31" name="Равнобедренный треугольник 30"/>
                <p:cNvSpPr/>
                <p:nvPr/>
              </p:nvSpPr>
              <p:spPr>
                <a:xfrm>
                  <a:off x="857224" y="428604"/>
                  <a:ext cx="7286676" cy="928694"/>
                </a:xfrm>
                <a:prstGeom prst="triangle">
                  <a:avLst/>
                </a:prstGeom>
                <a:grpFill/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3428992" y="710967"/>
                  <a:ext cx="2214578" cy="646331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Имитационные</a:t>
                  </a:r>
                </a:p>
                <a:p>
                  <a:pPr algn="ctr"/>
                  <a:r>
                    <a:rPr lang="ru-RU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модели фирм</a:t>
                  </a:r>
                  <a:endParaRPr lang="ru-RU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5" name="Группа 34"/>
              <p:cNvGrpSpPr/>
              <p:nvPr/>
            </p:nvGrpSpPr>
            <p:grpSpPr>
              <a:xfrm>
                <a:off x="1285438" y="1366176"/>
                <a:ext cx="6430248" cy="4009820"/>
                <a:chOff x="1285438" y="1366176"/>
                <a:chExt cx="6430248" cy="4009820"/>
              </a:xfrm>
            </p:grpSpPr>
            <p:sp>
              <p:nvSpPr>
                <p:cNvPr id="26" name="Прямоугольник 25"/>
                <p:cNvSpPr/>
                <p:nvPr/>
              </p:nvSpPr>
              <p:spPr>
                <a:xfrm>
                  <a:off x="3857620" y="1375468"/>
                  <a:ext cx="1285884" cy="4000528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58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Прямоугольник 26"/>
                <p:cNvSpPr/>
                <p:nvPr/>
              </p:nvSpPr>
              <p:spPr>
                <a:xfrm>
                  <a:off x="2571736" y="1375054"/>
                  <a:ext cx="1285884" cy="4000528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58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Прямоугольник 27"/>
                <p:cNvSpPr/>
                <p:nvPr/>
              </p:nvSpPr>
              <p:spPr>
                <a:xfrm>
                  <a:off x="1285438" y="1366176"/>
                  <a:ext cx="1285884" cy="4000528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ln w="158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9" name="Прямоугольник 28"/>
                <p:cNvSpPr/>
                <p:nvPr/>
              </p:nvSpPr>
              <p:spPr>
                <a:xfrm>
                  <a:off x="5143918" y="1375054"/>
                  <a:ext cx="1285884" cy="4000528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158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Прямоугольник 29"/>
                <p:cNvSpPr/>
                <p:nvPr/>
              </p:nvSpPr>
              <p:spPr>
                <a:xfrm>
                  <a:off x="6429802" y="1366176"/>
                  <a:ext cx="1285884" cy="4000528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58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6" name="TextBox 5"/>
            <p:cNvSpPr txBox="1"/>
            <p:nvPr/>
          </p:nvSpPr>
          <p:spPr>
            <a:xfrm>
              <a:off x="1279541" y="1375882"/>
              <a:ext cx="1314784" cy="830997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200" b="1" dirty="0" smtClean="0"/>
                <a:t>Учебное</a:t>
              </a:r>
            </a:p>
            <a:p>
              <a:pPr algn="ctr"/>
              <a:r>
                <a:rPr lang="ru-RU" sz="1200" b="1" dirty="0" smtClean="0"/>
                <a:t>бюро или</a:t>
              </a:r>
            </a:p>
            <a:p>
              <a:pPr algn="ctr"/>
              <a:r>
                <a:rPr lang="ru-RU" sz="1200" b="1" dirty="0" smtClean="0"/>
                <a:t>предприятие-</a:t>
              </a:r>
            </a:p>
            <a:p>
              <a:pPr algn="ctr"/>
              <a:r>
                <a:rPr lang="ru-RU" sz="1200" b="1" dirty="0" smtClean="0"/>
                <a:t>модель</a:t>
              </a:r>
              <a:endParaRPr lang="ru-RU" sz="12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08076" y="1383932"/>
              <a:ext cx="1232202" cy="461665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Учебная</a:t>
              </a:r>
            </a:p>
            <a:p>
              <a:pPr algn="ctr"/>
              <a:r>
                <a:rPr lang="ru-RU" sz="1200" b="1" dirty="0" smtClean="0"/>
                <a:t>фирма</a:t>
              </a:r>
              <a:endParaRPr lang="ru-RU" sz="12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66912" y="1357298"/>
              <a:ext cx="1259250" cy="461665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Фирма </a:t>
              </a:r>
            </a:p>
            <a:p>
              <a:pPr algn="ctr"/>
              <a:r>
                <a:rPr lang="ru-RU" sz="1200" b="1" dirty="0" smtClean="0"/>
                <a:t>юниоров</a:t>
              </a:r>
              <a:endParaRPr lang="ru-RU" sz="12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06560" y="1375054"/>
              <a:ext cx="1338828" cy="461665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200" b="1" dirty="0" smtClean="0"/>
                <a:t>Мини</a:t>
              </a:r>
            </a:p>
            <a:p>
              <a:pPr algn="ctr"/>
              <a:r>
                <a:rPr lang="ru-RU" sz="1200" b="1" dirty="0" smtClean="0"/>
                <a:t>предприятие </a:t>
              </a:r>
              <a:endParaRPr lang="ru-RU" sz="12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47558" y="1357298"/>
              <a:ext cx="1223324" cy="830997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Школьная</a:t>
              </a:r>
            </a:p>
            <a:p>
              <a:pPr algn="ctr"/>
              <a:r>
                <a:rPr lang="ru-RU" sz="1200" b="1" dirty="0" smtClean="0"/>
                <a:t>или</a:t>
              </a:r>
            </a:p>
            <a:p>
              <a:pPr algn="ctr"/>
              <a:r>
                <a:rPr lang="ru-RU" sz="1200" b="1" dirty="0" smtClean="0"/>
                <a:t>ученическая</a:t>
              </a:r>
            </a:p>
            <a:p>
              <a:pPr algn="ctr"/>
              <a:r>
                <a:rPr lang="ru-RU" sz="1200" b="1" dirty="0" smtClean="0"/>
                <a:t>фирма</a:t>
              </a:r>
              <a:endParaRPr lang="ru-RU" sz="12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47200" y="2857496"/>
              <a:ext cx="965329" cy="830997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200" b="1" dirty="0" smtClean="0"/>
                <a:t>Основы-</a:t>
              </a:r>
              <a:br>
                <a:rPr lang="ru-RU" sz="1200" b="1" dirty="0" smtClean="0"/>
              </a:br>
              <a:r>
                <a:rPr lang="ru-RU" sz="1200" b="1" dirty="0" err="1" smtClean="0"/>
                <a:t>вается</a:t>
              </a:r>
              <a:r>
                <a:rPr lang="ru-RU" sz="1200" b="1" dirty="0" smtClean="0"/>
                <a:t> на</a:t>
              </a:r>
            </a:p>
            <a:p>
              <a:pPr algn="ctr"/>
              <a:r>
                <a:rPr lang="ru-RU" sz="1200" b="1" dirty="0" smtClean="0"/>
                <a:t>деловой</a:t>
              </a:r>
            </a:p>
            <a:p>
              <a:pPr algn="ctr"/>
              <a:r>
                <a:rPr lang="ru-RU" sz="1200" b="1" dirty="0" smtClean="0"/>
                <a:t>игре</a:t>
              </a:r>
              <a:endParaRPr lang="ru-RU" sz="12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98784" y="2455127"/>
              <a:ext cx="1232202" cy="830997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Имитация</a:t>
              </a:r>
            </a:p>
            <a:p>
              <a:pPr algn="ctr"/>
              <a:r>
                <a:rPr lang="ru-RU" sz="1200" b="1" dirty="0" err="1" smtClean="0"/>
                <a:t>товарно</a:t>
              </a:r>
              <a:r>
                <a:rPr lang="ru-RU" sz="1200" b="1" dirty="0" smtClean="0"/>
                <a:t>-</a:t>
              </a:r>
            </a:p>
            <a:p>
              <a:pPr algn="ctr"/>
              <a:r>
                <a:rPr lang="ru-RU" sz="1200" b="1" dirty="0" smtClean="0"/>
                <a:t>денежного</a:t>
              </a:r>
            </a:p>
            <a:p>
              <a:pPr algn="ctr"/>
              <a:r>
                <a:rPr lang="ru-RU" sz="1200" b="1" dirty="0" smtClean="0"/>
                <a:t>потока</a:t>
              </a:r>
              <a:endParaRPr lang="ru-RU" sz="12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57620" y="2124532"/>
              <a:ext cx="1285884" cy="1200329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Учащиеся в </a:t>
              </a:r>
            </a:p>
            <a:p>
              <a:pPr algn="ctr"/>
              <a:r>
                <a:rPr lang="ru-RU" sz="1200" b="1" dirty="0" smtClean="0"/>
                <a:t>процессе</a:t>
              </a:r>
            </a:p>
            <a:p>
              <a:pPr algn="ctr"/>
              <a:r>
                <a:rPr lang="ru-RU" sz="1200" b="1" dirty="0" smtClean="0"/>
                <a:t>обучения</a:t>
              </a:r>
            </a:p>
            <a:p>
              <a:pPr algn="ctr"/>
              <a:r>
                <a:rPr lang="ru-RU" sz="1200" b="1" dirty="0" smtClean="0"/>
                <a:t>руководят</a:t>
              </a:r>
            </a:p>
            <a:p>
              <a:pPr algn="ctr"/>
              <a:r>
                <a:rPr lang="ru-RU" sz="1200" b="1" dirty="0" smtClean="0"/>
                <a:t>частью</a:t>
              </a:r>
            </a:p>
            <a:p>
              <a:pPr algn="ctr"/>
              <a:r>
                <a:rPr lang="ru-RU" sz="1200" b="1" dirty="0" smtClean="0"/>
                <a:t>предприятия</a:t>
              </a:r>
              <a:endParaRPr lang="ru-RU" sz="12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67880" y="3639925"/>
              <a:ext cx="885178" cy="646331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200" b="1" dirty="0" smtClean="0"/>
                <a:t>Сеть</a:t>
              </a:r>
            </a:p>
            <a:p>
              <a:pPr algn="ctr"/>
              <a:r>
                <a:rPr lang="ru-RU" sz="1200" b="1" dirty="0" smtClean="0"/>
                <a:t>учебных</a:t>
              </a:r>
            </a:p>
            <a:p>
              <a:pPr algn="ctr"/>
              <a:r>
                <a:rPr lang="ru-RU" sz="1200" b="1" dirty="0" smtClean="0"/>
                <a:t>фирм</a:t>
              </a:r>
              <a:endParaRPr lang="ru-RU" sz="12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46622" y="4402084"/>
              <a:ext cx="1156086" cy="830997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200" b="1" dirty="0" smtClean="0"/>
                <a:t>Нет</a:t>
              </a:r>
            </a:p>
            <a:p>
              <a:pPr algn="ctr"/>
              <a:r>
                <a:rPr lang="ru-RU" sz="1200" b="1" dirty="0" smtClean="0"/>
                <a:t>контактов с</a:t>
              </a:r>
            </a:p>
            <a:p>
              <a:pPr algn="ctr"/>
              <a:r>
                <a:rPr lang="ru-RU" sz="1200" b="1" dirty="0" smtClean="0"/>
                <a:t>внешним</a:t>
              </a:r>
            </a:p>
            <a:p>
              <a:pPr algn="ctr"/>
              <a:r>
                <a:rPr lang="ru-RU" sz="1200" b="1" dirty="0" smtClean="0"/>
                <a:t>миром</a:t>
              </a:r>
              <a:endParaRPr lang="ru-RU" sz="12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14942" y="2132070"/>
              <a:ext cx="1176925" cy="1384995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200" b="1" dirty="0" smtClean="0"/>
                <a:t>Учащиеся в </a:t>
              </a:r>
            </a:p>
            <a:p>
              <a:pPr algn="ctr"/>
              <a:r>
                <a:rPr lang="ru-RU" sz="1200" b="1" dirty="0" smtClean="0"/>
                <a:t>создают</a:t>
              </a:r>
            </a:p>
            <a:p>
              <a:pPr algn="ctr"/>
              <a:r>
                <a:rPr lang="ru-RU" sz="1200" b="1" dirty="0" smtClean="0"/>
                <a:t>фирму на</a:t>
              </a:r>
            </a:p>
            <a:p>
              <a:pPr algn="ctr"/>
              <a:r>
                <a:rPr lang="ru-RU" sz="1200" b="1" dirty="0" smtClean="0"/>
                <a:t>определен-</a:t>
              </a:r>
            </a:p>
            <a:p>
              <a:pPr algn="ctr"/>
              <a:r>
                <a:rPr lang="ru-RU" sz="1200" b="1" dirty="0" err="1" smtClean="0"/>
                <a:t>ный</a:t>
              </a:r>
              <a:r>
                <a:rPr lang="ru-RU" sz="1200" b="1" dirty="0" smtClean="0"/>
                <a:t> </a:t>
              </a:r>
            </a:p>
            <a:p>
              <a:pPr algn="ctr"/>
              <a:r>
                <a:rPr lang="ru-RU" sz="1200" b="1" dirty="0" smtClean="0"/>
                <a:t>период</a:t>
              </a:r>
            </a:p>
            <a:p>
              <a:pPr algn="ctr"/>
              <a:r>
                <a:rPr lang="ru-RU" sz="1200" b="1" dirty="0" smtClean="0"/>
                <a:t>времени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00826" y="2724719"/>
              <a:ext cx="1176925" cy="830997"/>
            </a:xfrm>
            <a:prstGeom prst="rect">
              <a:avLst/>
            </a:prstGeom>
            <a:noFill/>
            <a:ln w="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200" b="1" dirty="0" smtClean="0"/>
                <a:t>Учащиеся в </a:t>
              </a:r>
            </a:p>
            <a:p>
              <a:pPr algn="ctr"/>
              <a:r>
                <a:rPr lang="ru-RU" sz="1200" b="1" dirty="0" smtClean="0"/>
                <a:t>руководят</a:t>
              </a:r>
            </a:p>
            <a:p>
              <a:pPr algn="ctr"/>
              <a:r>
                <a:rPr lang="ru-RU" sz="1200" b="1" dirty="0" err="1" smtClean="0"/>
                <a:t>предприя</a:t>
              </a:r>
              <a:r>
                <a:rPr lang="ru-RU" sz="1200" b="1" dirty="0" smtClean="0"/>
                <a:t>-</a:t>
              </a:r>
            </a:p>
            <a:p>
              <a:pPr algn="ctr"/>
              <a:r>
                <a:rPr lang="ru-RU" sz="1200" b="1" dirty="0" err="1" smtClean="0"/>
                <a:t>тием</a:t>
              </a:r>
              <a:endParaRPr lang="ru-RU" sz="1200" b="1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857620" y="3857628"/>
              <a:ext cx="3844800" cy="150019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Трапеция 18"/>
            <p:cNvSpPr/>
            <p:nvPr/>
          </p:nvSpPr>
          <p:spPr>
            <a:xfrm>
              <a:off x="1107050" y="5375996"/>
              <a:ext cx="6804000" cy="714380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5214942" y="4446888"/>
              <a:ext cx="785818" cy="16430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2786050" y="4429132"/>
              <a:ext cx="785818" cy="16430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02424" y="3866506"/>
              <a:ext cx="3759580" cy="523220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bg1"/>
                  </a:solidFill>
                </a:rPr>
                <a:t>Являются частью реального рынка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</a:rPr>
                <a:t>Реальный товарно-денежный поток</a:t>
              </a:r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85852" y="5572140"/>
              <a:ext cx="6286544" cy="307777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chemeClr val="bg1"/>
                  </a:solidFill>
                </a:rPr>
                <a:t>                Дидактический фундамент:                  теория действия</a:t>
              </a:r>
              <a:endParaRPr lang="ru-RU" sz="1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оготип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2716524"/>
            <a:ext cx="3658847" cy="3927161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1643042" y="785794"/>
            <a:ext cx="657229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Учебная фирма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596" y="2643182"/>
            <a:ext cx="2286016" cy="2786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Переход от предметного знания к системному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71802" y="2643182"/>
            <a:ext cx="2286016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Поиск различных вариантов решения проблемы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15008" y="2143116"/>
            <a:ext cx="2357454" cy="24288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Использование на практике теоретических знаний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714488"/>
            <a:ext cx="8229600" cy="2000264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775F55"/>
      </a:dk2>
      <a:lt2>
        <a:srgbClr val="FFFFFF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207</Words>
  <Application>Microsoft Office PowerPoint</Application>
  <PresentationFormat>Экран (4:3)</PresentationFormat>
  <Paragraphs>65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Учебная фирма (студенческая компания) как педагогическая технология: теория вопроса</vt:lpstr>
      <vt:lpstr>Учебная фирма – это современная форма профессионального обучения и возможность вхождения в бизнес </vt:lpstr>
      <vt:lpstr>Образовательная технология «Учебная фирма» помогает решать следующие задачи:</vt:lpstr>
      <vt:lpstr>Слайд 4</vt:lpstr>
      <vt:lpstr>Слайд 5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Учебная фирма (студенческая компания) как педагогическая технология: теория вопроса</dc:title>
  <dc:creator>1</dc:creator>
  <cp:lastModifiedBy>1</cp:lastModifiedBy>
  <cp:revision>22</cp:revision>
  <dcterms:created xsi:type="dcterms:W3CDTF">2010-11-17T09:33:41Z</dcterms:created>
  <dcterms:modified xsi:type="dcterms:W3CDTF">2010-11-17T13:57:45Z</dcterms:modified>
</cp:coreProperties>
</file>