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21"/>
  </p:notesMasterIdLst>
  <p:sldIdLst>
    <p:sldId id="340" r:id="rId2"/>
    <p:sldId id="330" r:id="rId3"/>
    <p:sldId id="333" r:id="rId4"/>
    <p:sldId id="331" r:id="rId5"/>
    <p:sldId id="332" r:id="rId6"/>
    <p:sldId id="320" r:id="rId7"/>
    <p:sldId id="339" r:id="rId8"/>
    <p:sldId id="338" r:id="rId9"/>
    <p:sldId id="324" r:id="rId10"/>
    <p:sldId id="325" r:id="rId11"/>
    <p:sldId id="348" r:id="rId12"/>
    <p:sldId id="327" r:id="rId13"/>
    <p:sldId id="326" r:id="rId14"/>
    <p:sldId id="329" r:id="rId15"/>
    <p:sldId id="306" r:id="rId16"/>
    <p:sldId id="308" r:id="rId17"/>
    <p:sldId id="343" r:id="rId18"/>
    <p:sldId id="344" r:id="rId19"/>
    <p:sldId id="31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97" autoAdjust="0"/>
    <p:restoredTop sz="51038" autoAdjust="0"/>
  </p:normalViewPr>
  <p:slideViewPr>
    <p:cSldViewPr>
      <p:cViewPr varScale="1">
        <p:scale>
          <a:sx n="50" d="100"/>
          <a:sy n="50" d="100"/>
        </p:scale>
        <p:origin x="-171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BC0D5-5CED-4917-9D13-933EF2182C43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2E896-66DB-4356-90C3-E7492A2170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2E896-66DB-4356-90C3-E7492A2170F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2E896-66DB-4356-90C3-E7492A2170F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2E896-66DB-4356-90C3-E7492A2170F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2E896-66DB-4356-90C3-E7492A2170F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2E896-66DB-4356-90C3-E7492A2170F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Смоленский промышленно – экономический колледж</a:t>
            </a:r>
            <a:endParaRPr lang="ru-RU" sz="2800" b="1" dirty="0">
              <a:solidFill>
                <a:schemeClr val="bg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55679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СОЗДАНИЕ  БАНКА  КОНТРОЛЬНО-ОЦЕНОЧНЫХ СРЕДСТВ 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ПРОФЕССИОНАЛЬНОГО  МОДУЛЯ  01. «Документирование хозяйственных операций  и ведение бухгалтерского учета имущества  организации»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 спец. 080114  «Экономика и бухгалтерский учет»</a:t>
            </a:r>
          </a:p>
          <a:p>
            <a:pPr algn="r"/>
            <a:endParaRPr lang="ru-RU" sz="2800" b="1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Преподаватель учетных</a:t>
            </a:r>
          </a:p>
          <a:p>
            <a:pPr algn="r"/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дисциплин СПЭК:  </a:t>
            </a:r>
          </a:p>
          <a:p>
            <a:pPr algn="r"/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Петрушина Е.В</a:t>
            </a: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28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Перед началом формирования заданий необходимо сгруппировать профессиональные и общие компетенции. Те общие компетенции, которые не могут быть сгруппированы с компетенциями данного модуля, возможно проверить через </a:t>
            </a:r>
            <a:r>
              <a:rPr lang="ru-RU" sz="3600" b="1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портфолио</a:t>
            </a:r>
            <a:endParaRPr lang="ru-RU" sz="3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Задания для квалификационного экзамена могут быть 3 типов:</a:t>
            </a:r>
            <a:br>
              <a:rPr lang="ru-RU" sz="3200" b="1" u="sng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 задания, ориентированные на проверку освоения вида деятельности в целом;</a:t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-задания, проверяющие освоение группы компетенций;</a:t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-задания, проверяющие отдельные компетенции внутри профессионального модуля.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32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Контрольно-оценочными заданиями  для оценки ПМ 01. являются производственные ситуации</a:t>
            </a:r>
            <a:br>
              <a:rPr lang="ru-RU" sz="40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4000" b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Содержание заданий мы стараемся максимально приблизить к реальным ситуациям профессиональной деятельности, что достигается за счет работы студентов с пакетом производственной документации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Все задания для квалификационного экзамена согласовываются с работодателями, обсуждаются на заседании кафедры и утверждаются заместителем директора по учебно-методической работе</a:t>
            </a:r>
            <a:endParaRPr lang="ru-RU" sz="3600" b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06" y="0"/>
          <a:ext cx="8565780" cy="8761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16"/>
                <a:gridCol w="1136260"/>
                <a:gridCol w="5143504"/>
              </a:tblGrid>
              <a:tr h="1357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Номер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 краткое содержание задания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компетенции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Показатели оценки результата (требования к выполнению задания)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03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latin typeface="Times New Roman" pitchFamily="18" charset="0"/>
                          <a:cs typeface="Times New Roman" pitchFamily="18" charset="0"/>
                        </a:rPr>
                        <a:t>Задание № 1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 основании первичных документов отразите движение имущества  предприятия на счетах бухгалтерского учета.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ПК 1.1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ОК1.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ОК5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ПК 1.2.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ОК1.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ОК3.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ОК5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ПК1.4.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ОК1.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 3.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ОК 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Прием и заполнение  первичных документов по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движению имущества в соответствии с Федеральным законом РФ «О бухгалтерском учете».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2.Точность отражения хозяйственной операции в соответствующем документе.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операций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движению имущества предприятия.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88641"/>
          <a:ext cx="9144000" cy="804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3648"/>
                <a:gridCol w="1944216"/>
                <a:gridCol w="5796136"/>
              </a:tblGrid>
              <a:tr h="101963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25929"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3.Выполнение требований документооборота организации.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4.Соответствие  рабочего плана счетов бухгалтерского учета организации утвержденному Минфином РФ плану счетов.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5.Соответствие рабочего плана счетов бухгалтерского учета организации требованиям в зависимости от вида деятельности.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Выполнение требований ПБУ 01/98 «Учетная  политика» от 09.12.1998 №60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7.Правильность отражения в учете хозяйственных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Пример комплексного практического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Текст задания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Произвести учет наличных денег в кассе ОАО «Модерн» за апрель 2012 года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Инструкция.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1.Задание выполняется в указанной бухгалтерской компьютерной программе.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2.Вы можете воспользоваться: ФЗ «О бухгалтерском учете»,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ПБУ №1– 23.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Максимальное время выполнения задания –  135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минут 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5" name="Содержимое 2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4.Исходные документы: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авансовый отчет;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банковский чек;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акт ревизии кассы;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заявления на выдачу денег из кассы под отчет, на материальную помощь и т.д</a:t>
            </a:r>
            <a:r>
              <a:rPr lang="ru-RU" dirty="0" smtClean="0"/>
              <a:t>.;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4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latin typeface="Batang" pitchFamily="18" charset="-127"/>
                <a:ea typeface="Batang" pitchFamily="18" charset="-127"/>
              </a:rPr>
            </a:b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Основными направлениями оценки качества подготовки обучающихся являются оценка уровня освоения умений, усвоение знаний и оценка уровня освоения компетенций</a:t>
            </a:r>
            <a:endParaRPr lang="ru-RU" sz="3600" b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4096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Смоленский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Итоговой формой контроля профессионального модуля является квалификационный экзамен, который  проводится как процедура внешнего оценивания</a:t>
            </a:r>
            <a:r>
              <a:rPr lang="ru-RU" sz="3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3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endParaRPr lang="ru-RU" sz="3600" dirty="0">
              <a:solidFill>
                <a:schemeClr val="bg2">
                  <a:lumMod val="20000"/>
                  <a:lumOff val="8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576064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Для аттестации обучающихся на соответствие их персональных достижений требованиям соответствующего   профессионального модуля в колледже  разработан фонд оценочных средств, включающий типовые задания, тесты, производственные ситуации, позволяющие оценить знания, умения и компетенции обучающихся</a:t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endParaRPr lang="ru-RU" sz="2800" dirty="0">
              <a:solidFill>
                <a:schemeClr val="tx1">
                  <a:lumMod val="9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5904656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Основными требованиями  к контрольно-оценочным средствам являются</a:t>
            </a: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</a:t>
            </a:r>
            <a:b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 интегративность (междисциплинарный  характер, связь теории с практикой),  </a:t>
            </a:r>
            <a:b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-проблемно – деятельностный характер, </a:t>
            </a:r>
            <a:b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-связь критериев с планируемыми результатами</a:t>
            </a:r>
            <a:endParaRPr lang="ru-RU" sz="3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8681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Разработка содержания контрольно-оценочных средств по профессиональному модулю начинается с уточнения и корректировки показателей оценки результата 5-го раздела программы модуля. Основное внимание мы уделяем на данном этапе корректности формулировки показателей.</a:t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endParaRPr lang="ru-RU" sz="2800" b="1" dirty="0">
              <a:solidFill>
                <a:schemeClr val="tx1">
                  <a:lumMod val="9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pPr lvl="0"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Показатель должен полностью соответствовать компетенции, при этом его формулировка не должна повторять название самой компетенции, показатели только необходимые и достаточные</a:t>
            </a: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  <a:b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3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14290"/>
          <a:ext cx="9143999" cy="6643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6512"/>
                <a:gridCol w="3638696"/>
                <a:gridCol w="3378791"/>
              </a:tblGrid>
              <a:tr h="1301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и общие компетенции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 оценки результата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проверки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(№№ заданий, место, время, условия их выполнения)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42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ПК1.1.Обрабатывать первичные бухгалтерские документы.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.Выполнение 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требований по приему и заполнению первичных документов в соответствии с Федеральным законом РФ «О бухгалтерском учете».   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Правильность 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отражения хозяйственной операции в соответствующем документе.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Выполнение 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требований документооборота организации</a:t>
                      </a:r>
                    </a:p>
                    <a:p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Место: лаборатория «Учебная бухгалтерия»;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Технические средства: лицензионное программное обеспечение, база данных «1С- бухгалтерия»; справочно-правовая система «Консультант плюс»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Время: 2 академических часа</a:t>
                      </a:r>
                    </a:p>
                    <a:p>
                      <a:endParaRPr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lvl="0"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Выбранный показатель должен быть диагностируемым, то есть, должно быть представление о критериях сформированности этого результата, а также инструмент для его оценки.</a:t>
            </a:r>
            <a:b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3600" b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967</TotalTime>
  <Words>546</Words>
  <Application>Microsoft Office PowerPoint</Application>
  <PresentationFormat>Экран (4:3)</PresentationFormat>
  <Paragraphs>95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Смоленский промышленно – экономический колледж</vt:lpstr>
      <vt:lpstr>   </vt:lpstr>
      <vt:lpstr>Итоговой формой контроля профессионального модуля является квалификационный экзамен, который  проводится как процедура внешнего оценивания </vt:lpstr>
      <vt:lpstr>   Для аттестации обучающихся на соответствие их персональных достижений требованиям соответствующего   профессионального модуля в колледже  разработан фонд оценочных средств, включающий типовые задания, тесты, производственные ситуации, позволяющие оценить знания, умения и компетенции обучающихся   </vt:lpstr>
      <vt:lpstr>Основными требованиями  к контрольно-оценочным средствам являются: - интегративность (междисциплинарный  характер, связь теории с практикой),   -проблемно – деятельностный характер,  -связь критериев с планируемыми результатами</vt:lpstr>
      <vt:lpstr>Разработка содержания контрольно-оценочных средств по профессиональному модулю начинается с уточнения и корректировки показателей оценки результата 5-го раздела программы модуля. Основное внимание мы уделяем на данном этапе корректности формулировки показателей.    </vt:lpstr>
      <vt:lpstr>Показатель должен полностью соответствовать компетенции, при этом его формулировка не должна повторять название самой компетенции, показатели только необходимые и достаточные. </vt:lpstr>
      <vt:lpstr>Слайд 8</vt:lpstr>
      <vt:lpstr>Выбранный показатель должен быть диагностируемым, то есть, должно быть представление о критериях сформированности этого результата, а также инструмент для его оценки. </vt:lpstr>
      <vt:lpstr>Перед началом формирования заданий необходимо сгруппировать профессиональные и общие компетенции. Те общие компетенции, которые не могут быть сгруппированы с компетенциями данного модуля, возможно проверить через портфолио</vt:lpstr>
      <vt:lpstr>Задания для квалификационного экзамена могут быть 3 типов:  - задания, ориентированные на проверку освоения вида деятельности в целом; -задания, проверяющие освоение группы компетенций; -задания, проверяющие отдельные компетенции внутри профессионального модуля. </vt:lpstr>
      <vt:lpstr>Контрольно-оценочными заданиями  для оценки ПМ 01. являются производственные ситуации </vt:lpstr>
      <vt:lpstr>Содержание заданий мы стараемся максимально приблизить к реальным ситуациям профессиональной деятельности, что достигается за счет работы студентов с пакетом производственной документации. </vt:lpstr>
      <vt:lpstr>Все задания для квалификационного экзамена согласовываются с работодателями, обсуждаются на заседании кафедры и утверждаются заместителем директора по учебно-методической работе</vt:lpstr>
      <vt:lpstr>Слайд 15</vt:lpstr>
      <vt:lpstr>Слайд 16</vt:lpstr>
      <vt:lpstr>Пример комплексного практического задания</vt:lpstr>
      <vt:lpstr>Слайд 18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образовательных результатов в рамках ФГОС</dc:title>
  <cp:lastModifiedBy>1</cp:lastModifiedBy>
  <cp:revision>127</cp:revision>
  <dcterms:modified xsi:type="dcterms:W3CDTF">2013-05-07T06:20:46Z</dcterms:modified>
</cp:coreProperties>
</file>